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4" r:id="rId2"/>
    <p:sldId id="653" r:id="rId3"/>
    <p:sldId id="527" r:id="rId4"/>
    <p:sldId id="528" r:id="rId5"/>
    <p:sldId id="558" r:id="rId6"/>
    <p:sldId id="398" r:id="rId7"/>
    <p:sldId id="399" r:id="rId8"/>
    <p:sldId id="531" r:id="rId9"/>
    <p:sldId id="452" r:id="rId10"/>
    <p:sldId id="400" r:id="rId11"/>
    <p:sldId id="420" r:id="rId12"/>
    <p:sldId id="423" r:id="rId13"/>
    <p:sldId id="401" r:id="rId14"/>
    <p:sldId id="426" r:id="rId1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873E9A-A5B0-06AF-95F5-5C959D0DA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C49B1D4-23AF-A1BC-D781-FCBD1F9DF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033AE28-6A00-FEDD-8926-69D1253F5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97531DC-E170-FFA0-36D2-7E51F2CE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6A4749B-F51E-339A-9F26-810A9B7A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184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CB29B9C-8A75-225C-248B-8AE3F1FBA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D9BCCE31-6CF2-FA82-0A0B-9E355F13C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2C48200-64D4-FE85-FCF5-5B6DEEDC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8623818-1018-E78D-DF22-B825B328F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C32CC1F-7CEF-51C3-9B30-37B2A3002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70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FE69B657-AB00-E71C-8303-9208BC77E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04CAA45-D0DE-A283-F5BF-0756D906D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7AA310E-F3F7-005B-FD39-958AA463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593DD3A-D8C3-121B-F63F-D46A28A22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2C09084-44F6-B1E7-D48B-873A46D7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56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4B51C5-6F3F-906B-75DA-B693E692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5E7377-8050-A865-EF84-C59BB35AC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0D7B71D-7E5E-08BE-EB07-20C40E83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46432EA-737F-C18A-3356-E74D1CDE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EA4AEB1-4C29-AB87-637B-26302312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141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9B4A1D-C025-3C1E-8223-3A90CB7E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3DE941B-A2F2-D515-2276-CBFD84BC1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458FBEF-23EF-2549-8BDA-E15623AD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392FBA8-753F-4834-7470-DA0269C9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79FA164-5FD8-D2DE-16D4-160584A0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939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604CB2-3E85-4331-F719-9C39B53F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1A09A10-0D70-F940-3223-A4151D822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0894946-7E71-6785-CE17-E517C8AD5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5311B851-BDFE-AE9C-5DBA-E616BE74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79004E6-F68C-5C1C-21F9-1EEB43C8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A65D4C3-0DBC-D12C-D988-86BBC9D2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057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C6BF63-B7BE-126E-D452-8E43B141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120680A-05FF-79C5-9950-130749FDF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0E3439A4-DB58-CD5D-B775-367123DA5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045776E5-87E8-D11F-05D1-BB05462F4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3178B8ED-2F06-04BA-8322-26E6222F0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7A6FF275-3181-7E22-FBC0-2A74B194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05A634D-738F-BCD4-C052-C8E191E8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0BDF410-4D17-F3C4-69B2-241EA4A7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252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498ABBB-4719-EBC9-BB99-0B4A61128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9119B8A-4AF3-8D81-643F-B3108C49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18D4A09-5FB3-4E44-979D-C6A7303E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A2E421-F8F3-7083-19A3-6B9E9082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957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6DF7DB6A-E222-D260-AF03-C07F40E6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146FF11C-C089-606A-E409-F817B909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085E4A26-6270-04BF-EDFA-1B9F7C8B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785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9DAB57-5AC6-CDCD-E9A0-8437C78D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2627AAC-7343-75C4-C7ED-04A27A2B7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C45BE02-8421-A5D4-D69D-F81400D59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3C19985-DA74-F9CD-AE37-A403A3ED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F9BA48-F958-14F1-0DC9-DF375301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6D436E4-0B0A-8836-38AB-BF2A1FFD8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952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59ECA8-C64D-D6CF-F95F-4EE728D0B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CB56122-C577-0562-2A4F-FD47A38B1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9A62EDD-AFEC-C684-F659-38ED041A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861B52D-A3B1-EB00-0DDE-BAAEFF58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7CD328-E431-1CC8-2F19-29817B74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C099D37-1353-9802-DB5F-007FBB41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736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D788DDEE-5AAE-0509-7EB9-4C8D2335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A7489FA-207F-7E6B-5745-A870C54D1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0D000E8-4F1D-27AB-9B4A-3D844AA25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D0E34C1-94B9-88EA-34F6-0FD0CC3B3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CAA348E-7514-8A0E-97C7-11EA1EE97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235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1592-A199-4C4A-BFFF-8CF901DF3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6000" b="1" dirty="0">
                <a:solidFill>
                  <a:srgbClr val="00B050"/>
                </a:solidFill>
                <a:latin typeface="Abadi" panose="020F0502020204030204" pitchFamily="34" charset="-70"/>
              </a:rPr>
              <a:t>Rašybos pastovumas, pokyčiai ir aktualijos</a:t>
            </a:r>
            <a:br>
              <a:rPr lang="lt-LT" sz="6000" b="1" dirty="0">
                <a:solidFill>
                  <a:srgbClr val="00B050"/>
                </a:solidFill>
                <a:effectLst/>
                <a:latin typeface="Abadi" panose="020F0502020204030204" pitchFamily="34" charset="-70"/>
                <a:ea typeface="Calibri" panose="020F0502020204030204" pitchFamily="34" charset="0"/>
              </a:rPr>
            </a:b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Paskaitą </a:t>
            </a:r>
            <a:r>
              <a:rPr lang="lt-LT" sz="2800" dirty="0">
                <a:solidFill>
                  <a:srgbClr val="222222"/>
                </a:solidFill>
                <a:latin typeface="+mn-lt"/>
              </a:rPr>
              <a:t>remia Valstybinė </a:t>
            </a: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lietuvių kalbos komisija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4E893-0668-4420-9E16-C0A406B6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7869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lt-LT" dirty="0"/>
              <a:t>doc. dr. </a:t>
            </a:r>
            <a:r>
              <a:rPr lang="lt-LT" sz="3500" b="1" dirty="0">
                <a:latin typeface="Abadi" panose="020B0604020104020204" pitchFamily="34" charset="-70"/>
              </a:rPr>
              <a:t>RASUOLĖ VLADARSKIENĖ</a:t>
            </a:r>
          </a:p>
          <a:p>
            <a:pPr algn="ctr"/>
            <a:r>
              <a:rPr lang="lt-LT" altLang="lt-LT" dirty="0"/>
              <a:t>Lietuvių kalbos instituto vyresn. m. darbuotoja,</a:t>
            </a:r>
            <a:br>
              <a:rPr lang="lt-LT" altLang="lt-LT" dirty="0"/>
            </a:br>
            <a:r>
              <a:rPr lang="lt-LT" altLang="lt-LT" dirty="0"/>
              <a:t>Vilniaus Gedimino technikos universiteto </a:t>
            </a:r>
            <a:br>
              <a:rPr lang="lt-LT" altLang="lt-LT" dirty="0"/>
            </a:br>
            <a:r>
              <a:rPr lang="lt-LT" altLang="lt-LT" dirty="0"/>
              <a:t>Lietuvių kalbos skyriaus ASISTENTĖ</a:t>
            </a:r>
            <a:endParaRPr lang="en-US" altLang="lt-LT" dirty="0"/>
          </a:p>
          <a:p>
            <a:pPr algn="ctr"/>
            <a:r>
              <a:rPr lang="en-US" altLang="lt-LT" dirty="0"/>
              <a:t>202</a:t>
            </a:r>
            <a:r>
              <a:rPr lang="lt-LT" altLang="lt-LT" dirty="0"/>
              <a:t>5</a:t>
            </a:r>
            <a:r>
              <a:rPr lang="en-US" altLang="lt-LT" dirty="0"/>
              <a:t> m. </a:t>
            </a:r>
            <a:r>
              <a:rPr lang="en-US" altLang="lt-LT" dirty="0" err="1"/>
              <a:t>lapkričio</a:t>
            </a:r>
            <a:r>
              <a:rPr lang="en-US" altLang="lt-LT" dirty="0"/>
              <a:t> </a:t>
            </a:r>
            <a:r>
              <a:rPr lang="lt-LT" altLang="lt-LT" dirty="0"/>
              <a:t>13</a:t>
            </a:r>
            <a:r>
              <a:rPr lang="en-US" altLang="lt-LT" dirty="0"/>
              <a:t> d.</a:t>
            </a:r>
            <a:endParaRPr lang="lt-LT" altLang="lt-LT" dirty="0"/>
          </a:p>
          <a:p>
            <a:endParaRPr lang="en-US" dirty="0"/>
          </a:p>
        </p:txBody>
      </p:sp>
      <p:pic>
        <p:nvPicPr>
          <p:cNvPr id="4" name="Picture 2" descr="Valstybinė lietuvių kalbos komisija">
            <a:extLst>
              <a:ext uri="{FF2B5EF4-FFF2-40B4-BE49-F238E27FC236}">
                <a16:creationId xmlns:a16="http://schemas.microsoft.com/office/drawing/2014/main" id="{BA7F7130-7044-0CBB-8856-625CD5A6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173" y="167510"/>
            <a:ext cx="1391012" cy="9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ietuvių kalbos institutas">
            <a:extLst>
              <a:ext uri="{FF2B5EF4-FFF2-40B4-BE49-F238E27FC236}">
                <a16:creationId xmlns:a16="http://schemas.microsoft.com/office/drawing/2014/main" id="{707D5E11-F591-B882-9320-725A88F2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092" y="235391"/>
            <a:ext cx="925909" cy="8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adžia">
            <a:extLst>
              <a:ext uri="{FF2B5EF4-FFF2-40B4-BE49-F238E27FC236}">
                <a16:creationId xmlns:a16="http://schemas.microsoft.com/office/drawing/2014/main" id="{2941F3D3-8388-B1AA-2C9E-CBD036D5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816" y="235391"/>
            <a:ext cx="1516132" cy="7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F7176-EAFE-4B2A-BF3B-EFB9B213A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Taisyklių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tikslinimas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23315-1FD9-44F5-8132-03993C190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b="0" i="0" dirty="0">
                <a:solidFill>
                  <a:srgbClr val="000000"/>
                </a:solidFill>
                <a:effectLst/>
              </a:rPr>
              <a:t>Tikrinis vienažodis pavadinimas kartu yra ir gimininis žodis. </a:t>
            </a:r>
            <a:endParaRPr lang="en-US" sz="2800" b="0" i="0" dirty="0">
              <a:solidFill>
                <a:srgbClr val="000000"/>
              </a:solidFill>
              <a:effectLst/>
            </a:endParaRPr>
          </a:p>
          <a:p>
            <a:r>
              <a:rPr lang="lt-LT" sz="2800" b="0" i="0" dirty="0">
                <a:solidFill>
                  <a:srgbClr val="000000"/>
                </a:solidFill>
                <a:effectLst/>
              </a:rPr>
              <a:t>Tai yra žodis, žymintis bendrinį objekto pavadinimą, vadinasi, jis gali būti vartojamas ir kaip bendrinis žodis, tada jis rašomas iš mažosios raidės. </a:t>
            </a:r>
            <a:endParaRPr lang="en-US" sz="2800" b="0" i="0" dirty="0">
              <a:solidFill>
                <a:srgbClr val="000000"/>
              </a:solidFill>
              <a:effectLst/>
            </a:endParaRPr>
          </a:p>
          <a:p>
            <a:r>
              <a:rPr lang="lt-LT" sz="2800" b="0" i="0" dirty="0">
                <a:solidFill>
                  <a:srgbClr val="000000"/>
                </a:solidFill>
                <a:effectLst/>
              </a:rPr>
              <a:t>Taigi labai svarbu tekste atskirti, kokia reikšme žodis vartojamas – išskiriamąja ar bendrine, nuo to priklauso ir to žodžio rašyba.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1014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1BAF-52F4-DD13-2DEE-BDCE16C2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  <a:ea typeface="SimSun" panose="02010600030101010101" pitchFamily="2" charset="-122"/>
              </a:rPr>
              <a:t>V</a:t>
            </a:r>
            <a:r>
              <a:rPr lang="lt-LT" sz="4800" b="1" dirty="0">
                <a:solidFill>
                  <a:srgbClr val="00B050"/>
                </a:solidFill>
                <a:effectLst/>
                <a:ea typeface="SimSun" panose="02010600030101010101" pitchFamily="2" charset="-122"/>
              </a:rPr>
              <a:t>aldymo vienetų pavadinim</a:t>
            </a:r>
            <a:r>
              <a:rPr lang="en-US" sz="4800" b="1" dirty="0">
                <a:solidFill>
                  <a:srgbClr val="00B050"/>
                </a:solidFill>
                <a:effectLst/>
                <a:ea typeface="SimSun" panose="02010600030101010101" pitchFamily="2" charset="-122"/>
              </a:rPr>
              <a:t>ų </a:t>
            </a:r>
            <a:r>
              <a:rPr lang="en-US" sz="4800" b="1" dirty="0" err="1">
                <a:solidFill>
                  <a:srgbClr val="00B050"/>
                </a:solidFill>
                <a:effectLst/>
                <a:ea typeface="SimSun" panose="02010600030101010101" pitchFamily="2" charset="-122"/>
              </a:rPr>
              <a:t>rašymas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B041-E069-5F7E-DC23-56BA1EED9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782300" cy="4437079"/>
          </a:xfrm>
        </p:spPr>
        <p:txBody>
          <a:bodyPr>
            <a:normAutofit fontScale="92500"/>
          </a:bodyPr>
          <a:lstStyle/>
          <a:p>
            <a:pPr indent="540385" algn="just">
              <a:lnSpc>
                <a:spcPct val="100000"/>
              </a:lnSpc>
            </a:pPr>
            <a:r>
              <a:rPr lang="lt-LT" sz="2400" dirty="0">
                <a:effectLst/>
                <a:ea typeface="SimSun" panose="02010600030101010101" pitchFamily="2" charset="-122"/>
              </a:rPr>
              <a:t>Įmonių, įstaigų ir organizacijų valdymo vienetų pavadinimai rašomi iš mažosios raidės (</a:t>
            </a:r>
            <a:r>
              <a:rPr lang="lt-LT" sz="24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valdyba</a:t>
            </a: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taryba</a:t>
            </a: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direkcija</a:t>
            </a: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prezidiumas</a:t>
            </a: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direktorių taryba</a:t>
            </a: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mokslo taryba </a:t>
            </a:r>
            <a:r>
              <a:rPr lang="lt-LT" sz="2400" dirty="0">
                <a:effectLst/>
                <a:ea typeface="SimSun" panose="02010600030101010101" pitchFamily="2" charset="-122"/>
              </a:rPr>
              <a:t>ir pan.), pvz.: 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Lietuvos mokslų akademijos </a:t>
            </a:r>
            <a:r>
              <a:rPr lang="lt-LT" sz="28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prezidiumas / Prezidiumas</a:t>
            </a:r>
            <a:r>
              <a:rPr lang="lt-LT" sz="2800" b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endParaRPr lang="en-US" sz="2800" b="1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K</a:t>
            </a:r>
            <a:r>
              <a:rPr lang="en-US" sz="2800" i="1" dirty="0" err="1">
                <a:solidFill>
                  <a:srgbClr val="0070C0"/>
                </a:solidFill>
                <a:ea typeface="SimSun" panose="02010600030101010101" pitchFamily="2" charset="-122"/>
              </a:rPr>
              <a:t>laipėdos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 miesto savivaldybės</a:t>
            </a:r>
            <a:r>
              <a:rPr lang="lt-LT" sz="2800" i="1" spc="100" dirty="0">
                <a:solidFill>
                  <a:srgbClr val="0070C0"/>
                </a:solidFill>
                <a:ea typeface="SimSun" panose="02010600030101010101" pitchFamily="2" charset="-122"/>
              </a:rPr>
              <a:t> </a:t>
            </a:r>
            <a:r>
              <a:rPr lang="lt-LT" sz="2800" b="1" i="1" spc="100" dirty="0">
                <a:solidFill>
                  <a:srgbClr val="0070C0"/>
                </a:solidFill>
                <a:ea typeface="SimSun" panose="02010600030101010101" pitchFamily="2" charset="-122"/>
              </a:rPr>
              <a:t>taryba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 </a:t>
            </a:r>
            <a:r>
              <a:rPr lang="lt-LT" sz="2800" b="1" dirty="0">
                <a:solidFill>
                  <a:srgbClr val="0070C0"/>
                </a:solidFill>
                <a:ea typeface="SimSun" panose="02010600030101010101" pitchFamily="2" charset="-122"/>
              </a:rPr>
              <a:t>(</a:t>
            </a:r>
            <a:r>
              <a:rPr lang="lt-LT" sz="2800" b="1" i="1" spc="100" dirty="0">
                <a:solidFill>
                  <a:srgbClr val="0070C0"/>
                </a:solidFill>
                <a:ea typeface="SimSun" panose="02010600030101010101" pitchFamily="2" charset="-122"/>
              </a:rPr>
              <a:t>valdyba</a:t>
            </a:r>
            <a:r>
              <a:rPr lang="lt-LT" sz="2800" b="1" dirty="0">
                <a:solidFill>
                  <a:srgbClr val="0070C0"/>
                </a:solidFill>
                <a:ea typeface="SimSun" panose="02010600030101010101" pitchFamily="2" charset="-122"/>
              </a:rPr>
              <a:t>) / </a:t>
            </a:r>
            <a:r>
              <a:rPr lang="lt-LT" sz="2800" b="1" i="1" spc="100" dirty="0">
                <a:solidFill>
                  <a:srgbClr val="0070C0"/>
                </a:solidFill>
                <a:ea typeface="SimSun" panose="02010600030101010101" pitchFamily="2" charset="-122"/>
              </a:rPr>
              <a:t>Taryba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 </a:t>
            </a:r>
            <a:r>
              <a:rPr lang="lt-LT" sz="2800" b="1" dirty="0">
                <a:solidFill>
                  <a:srgbClr val="0070C0"/>
                </a:solidFill>
                <a:ea typeface="SimSun" panose="02010600030101010101" pitchFamily="2" charset="-122"/>
              </a:rPr>
              <a:t>(</a:t>
            </a:r>
            <a:r>
              <a:rPr lang="lt-LT" sz="2800" b="1" i="1" spc="100" dirty="0">
                <a:solidFill>
                  <a:srgbClr val="0070C0"/>
                </a:solidFill>
                <a:ea typeface="SimSun" panose="02010600030101010101" pitchFamily="2" charset="-122"/>
              </a:rPr>
              <a:t>Valdyba</a:t>
            </a:r>
            <a:r>
              <a:rPr lang="lt-LT" sz="2800" b="1" dirty="0">
                <a:solidFill>
                  <a:srgbClr val="0070C0"/>
                </a:solidFill>
                <a:ea typeface="SimSun" panose="02010600030101010101" pitchFamily="2" charset="-122"/>
              </a:rPr>
              <a:t>)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Vilniaus dailės akademijos </a:t>
            </a:r>
            <a:r>
              <a:rPr lang="lt-LT" sz="28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senatas / Senatas,</a:t>
            </a:r>
          </a:p>
          <a:p>
            <a:pPr>
              <a:lnSpc>
                <a:spcPct val="100000"/>
              </a:lnSpc>
            </a:pP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Mykolo Romerio universiteto </a:t>
            </a:r>
            <a:r>
              <a:rPr lang="lt-LT" sz="2800" b="1" i="1" spc="100" dirty="0">
                <a:solidFill>
                  <a:srgbClr val="0070C0"/>
                </a:solidFill>
                <a:ea typeface="SimSun" panose="02010600030101010101" pitchFamily="2" charset="-122"/>
              </a:rPr>
              <a:t>rektoratas / Rektoratas</a:t>
            </a:r>
            <a:r>
              <a:rPr lang="lt-LT" sz="2800" b="1" dirty="0">
                <a:solidFill>
                  <a:srgbClr val="0070C0"/>
                </a:solidFill>
                <a:ea typeface="SimSun" panose="02010600030101010101" pitchFamily="2" charset="-122"/>
              </a:rPr>
              <a:t> </a:t>
            </a:r>
            <a:endParaRPr lang="en-US" sz="2800" b="1" dirty="0">
              <a:solidFill>
                <a:srgbClr val="0070C0"/>
              </a:solidFill>
              <a:ea typeface="SimSun" panose="0201060003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 err="1">
                <a:ea typeface="SimSun" panose="02010600030101010101" pitchFamily="2" charset="-122"/>
              </a:rPr>
              <a:t>Komentaruose</a:t>
            </a:r>
            <a:r>
              <a:rPr lang="en-US" sz="2200" dirty="0">
                <a:ea typeface="SimSun" panose="02010600030101010101" pitchFamily="2" charset="-122"/>
              </a:rPr>
              <a:t> </a:t>
            </a:r>
            <a:r>
              <a:rPr lang="en-US" sz="2200" dirty="0" err="1">
                <a:ea typeface="SimSun" panose="02010600030101010101" pitchFamily="2" charset="-122"/>
              </a:rPr>
              <a:t>nurodoma</a:t>
            </a:r>
            <a:r>
              <a:rPr lang="en-US" sz="2200" dirty="0">
                <a:ea typeface="SimSun" panose="02010600030101010101" pitchFamily="2" charset="-122"/>
              </a:rPr>
              <a:t>, </a:t>
            </a:r>
            <a:r>
              <a:rPr lang="en-US" sz="2200" dirty="0" err="1">
                <a:ea typeface="SimSun" panose="02010600030101010101" pitchFamily="2" charset="-122"/>
              </a:rPr>
              <a:t>kad</a:t>
            </a:r>
            <a:r>
              <a:rPr lang="en-US" sz="2200" dirty="0">
                <a:ea typeface="SimSun" panose="02010600030101010101" pitchFamily="2" charset="-122"/>
              </a:rPr>
              <a:t> at</a:t>
            </a:r>
            <a:r>
              <a:rPr lang="lt-LT" sz="2200" dirty="0" err="1">
                <a:ea typeface="SimSun" panose="02010600030101010101" pitchFamily="2" charset="-122"/>
              </a:rPr>
              <a:t>sižvelgiant</a:t>
            </a:r>
            <a:r>
              <a:rPr lang="lt-LT" sz="2200" dirty="0">
                <a:ea typeface="SimSun" panose="02010600030101010101" pitchFamily="2" charset="-122"/>
              </a:rPr>
              <a:t> į įmonių, įstaigų ir organizacijų valdymo vienetų reikšmingumą jų pavadinimai </a:t>
            </a:r>
            <a:r>
              <a:rPr lang="lt-LT" sz="2200" b="1" dirty="0">
                <a:solidFill>
                  <a:srgbClr val="7030A0"/>
                </a:solidFill>
                <a:ea typeface="SimSun" panose="02010600030101010101" pitchFamily="2" charset="-122"/>
              </a:rPr>
              <a:t>gali būti </a:t>
            </a:r>
            <a:r>
              <a:rPr lang="lt-LT" sz="2200" dirty="0">
                <a:ea typeface="SimSun" panose="02010600030101010101" pitchFamily="2" charset="-122"/>
              </a:rPr>
              <a:t>pradedami rašyti iš didžiosios raidės taip pat, kaip padalinių pavadinimai.</a:t>
            </a:r>
            <a:endParaRPr lang="en-US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963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1BAF-52F4-DD13-2DEE-BDCE16C2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  <a:ea typeface="SimSun" panose="02010600030101010101" pitchFamily="2" charset="-122"/>
              </a:rPr>
              <a:t>V</a:t>
            </a:r>
            <a:r>
              <a:rPr lang="lt-LT" sz="4800" b="1" dirty="0">
                <a:solidFill>
                  <a:srgbClr val="00B050"/>
                </a:solidFill>
                <a:effectLst/>
                <a:ea typeface="SimSun" panose="02010600030101010101" pitchFamily="2" charset="-122"/>
              </a:rPr>
              <a:t>aldymo vienetų pavadinim</a:t>
            </a:r>
            <a:r>
              <a:rPr lang="en-US" sz="4800" b="1" dirty="0">
                <a:solidFill>
                  <a:srgbClr val="00B050"/>
                </a:solidFill>
                <a:effectLst/>
                <a:ea typeface="SimSun" panose="02010600030101010101" pitchFamily="2" charset="-122"/>
              </a:rPr>
              <a:t>ų </a:t>
            </a:r>
            <a:r>
              <a:rPr lang="en-US" sz="4800" b="1" dirty="0" err="1">
                <a:solidFill>
                  <a:srgbClr val="00B050"/>
                </a:solidFill>
                <a:effectLst/>
                <a:ea typeface="SimSun" panose="02010600030101010101" pitchFamily="2" charset="-122"/>
              </a:rPr>
              <a:t>rašymas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B041-E069-5F7E-DC23-56BA1EED9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* </a:t>
            </a:r>
            <a:r>
              <a:rPr lang="lt-LT" sz="2800" dirty="0">
                <a:effectLst/>
                <a:ea typeface="SimSun" panose="02010600030101010101" pitchFamily="2" charset="-122"/>
              </a:rPr>
              <a:t>Kai tas pats žodis žymi ir valdymo vieneto, ir patalpos pavadinimą, kaip valdymo vieneto pavadinimas jis gali būti rašomas iš didžiosios raidės, kaip patalpos pavadinimas rašomas iš mažosios, plg.:</a:t>
            </a:r>
            <a:endParaRPr lang="en-US" sz="2800" dirty="0">
              <a:effectLst/>
              <a:ea typeface="SimSun" panose="02010600030101010101" pitchFamily="2" charset="-122"/>
            </a:endParaRPr>
          </a:p>
          <a:p>
            <a:r>
              <a:rPr lang="lt-LT" sz="2800" dirty="0"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Universiteto </a:t>
            </a:r>
            <a:r>
              <a:rPr lang="lt-LT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Rektoratas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 yra rektoriaus vadovaujama kolegiali patariamoji institucija</a:t>
            </a:r>
            <a:r>
              <a:rPr lang="lt-LT" sz="2800" dirty="0">
                <a:effectLst/>
                <a:ea typeface="SimSun" panose="02010600030101010101" pitchFamily="2" charset="-122"/>
              </a:rPr>
              <a:t> ir </a:t>
            </a:r>
            <a:endParaRPr lang="en-US" sz="2800" dirty="0">
              <a:effectLst/>
              <a:ea typeface="SimSun" panose="02010600030101010101" pitchFamily="2" charset="-122"/>
            </a:endParaRPr>
          </a:p>
          <a:p>
            <a:r>
              <a:rPr lang="lt-LT" sz="2800" i="1" dirty="0">
                <a:effectLst/>
                <a:ea typeface="SimSun" panose="02010600030101010101" pitchFamily="2" charset="-122"/>
              </a:rPr>
              <a:t>Po pietų susitiksim prie </a:t>
            </a:r>
            <a:r>
              <a:rPr lang="lt-LT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rektorato</a:t>
            </a:r>
            <a:r>
              <a:rPr lang="en-US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.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97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EA7C1-ED0A-4864-8EF3-3C7C2C1A8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Taisyklių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tikslinimas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326C9-1E53-4043-8A76-C1BB6FD89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476404"/>
          </a:xfrm>
        </p:spPr>
        <p:txBody>
          <a:bodyPr>
            <a:noAutofit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</a:rPr>
              <a:t>O</a:t>
            </a:r>
            <a:r>
              <a:rPr lang="lt-LT" sz="2400" b="0" i="0" dirty="0">
                <a:solidFill>
                  <a:srgbClr val="000000"/>
                </a:solidFill>
                <a:effectLst/>
              </a:rPr>
              <a:t>ficialiajame stiliuje įmonių, įstaigų, organizacijų pavadinimai, sutrumpinti iki vieno žodžio, rašytini iš didžiosios raidės. Tokia rašyba leistų atskirti, kad žodis vartojamas tikrine, išskiriamąja, o ne bendrine reikšme. </a:t>
            </a:r>
            <a:endParaRPr lang="en-US" sz="2400" b="0" i="0" dirty="0">
              <a:solidFill>
                <a:srgbClr val="000000"/>
              </a:solidFill>
              <a:effectLst/>
            </a:endParaRPr>
          </a:p>
          <a:p>
            <a:pPr indent="540385" algn="just">
              <a:lnSpc>
                <a:spcPct val="100000"/>
              </a:lnSpc>
            </a:pPr>
            <a:r>
              <a:rPr lang="lt-LT" sz="2400" dirty="0">
                <a:effectLst/>
                <a:ea typeface="SimSun" panose="02010600030101010101" pitchFamily="2" charset="-122"/>
              </a:rPr>
              <a:t>8.2.1.6. Oficialiojo stiliaus tekstuose įmonių, įstaigų, organizacijų pavadinimai, sutrumpinti iki vieno žodžio, rašomi iš didžiosios raidės, pvz.:</a:t>
            </a:r>
            <a:r>
              <a:rPr lang="lt-LT" sz="2400" i="1" dirty="0">
                <a:effectLst/>
                <a:ea typeface="SimSun" panose="02010600030101010101" pitchFamily="2" charset="-122"/>
              </a:rPr>
              <a:t> 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Lietuvos Respublikos Seimas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– </a:t>
            </a:r>
            <a:r>
              <a:rPr lang="lt-LT" sz="2400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S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eimas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endParaRPr lang="en-US" sz="2400" i="1" dirty="0">
              <a:solidFill>
                <a:schemeClr val="tx1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Lietuvos Respublikos Vyriausybė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– </a:t>
            </a:r>
            <a:r>
              <a:rPr lang="lt-LT" sz="2400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V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yriausybė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, </a:t>
            </a:r>
            <a:endParaRPr lang="en-US" sz="2400" dirty="0">
              <a:solidFill>
                <a:schemeClr val="tx1"/>
              </a:solidFill>
              <a:effectLst/>
              <a:ea typeface="SimSun" panose="02010600030101010101" pitchFamily="2" charset="-122"/>
            </a:endParaRPr>
          </a:p>
          <a:p>
            <a:r>
              <a:rPr lang="en-US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Vilniaus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miesto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(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rajono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)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savivaldybė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– </a:t>
            </a:r>
            <a:r>
              <a:rPr lang="lt-LT" sz="2400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S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avivaldybė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endParaRPr lang="en-US" sz="2400" i="1" dirty="0">
              <a:solidFill>
                <a:schemeClr val="tx1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Lietuvos Respublikos </a:t>
            </a:r>
            <a:r>
              <a:rPr lang="en-US" sz="2400" i="1" dirty="0" err="1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švietimo</a:t>
            </a:r>
            <a:r>
              <a:rPr lang="en-US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mokslo</a:t>
            </a:r>
            <a:r>
              <a:rPr lang="en-US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ir</a:t>
            </a:r>
            <a:r>
              <a:rPr lang="en-US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sporto</a:t>
            </a:r>
            <a:r>
              <a:rPr lang="en-US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ministerija – </a:t>
            </a:r>
            <a:r>
              <a:rPr lang="lt-LT" sz="2400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M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inisterija</a:t>
            </a:r>
            <a:r>
              <a:rPr lang="lt-LT" sz="24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, </a:t>
            </a:r>
            <a:endParaRPr lang="en-US" sz="2400" dirty="0">
              <a:solidFill>
                <a:schemeClr val="tx1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Lietuvos mokslo taryba – </a:t>
            </a:r>
            <a:r>
              <a:rPr lang="lt-LT" sz="2400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T</a:t>
            </a:r>
            <a:r>
              <a:rPr lang="lt-LT" sz="24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aryba.</a:t>
            </a:r>
            <a:endParaRPr lang="en-US" sz="2400" b="0" i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5213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FA872-14CC-E72B-59A8-A09744DFD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Institucijų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pavadinimų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trumpinimas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C2FB9-4A69-AE8D-8808-F0C677FD0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1600" marR="299085" indent="342900" algn="just">
              <a:lnSpc>
                <a:spcPct val="100000"/>
              </a:lnSpc>
              <a:spcAft>
                <a:spcPts val="0"/>
              </a:spcAft>
            </a:pPr>
            <a:r>
              <a:rPr lang="lt-LT" sz="2800" dirty="0">
                <a:effectLst/>
                <a:ea typeface="SimSun" panose="02010600030101010101" pitchFamily="2" charset="-122"/>
              </a:rPr>
              <a:t>* </a:t>
            </a:r>
            <a:r>
              <a:rPr lang="lt-LT" sz="2400" dirty="0">
                <a:effectLst/>
                <a:ea typeface="SimSun" panose="02010600030101010101" pitchFamily="2" charset="-122"/>
              </a:rPr>
              <a:t>Kai įmonių, įstaigų ir organizacijų pavadinimas sutrumpinamas iki gimininio žodžio ar žodžių junginio (</a:t>
            </a:r>
            <a:r>
              <a:rPr lang="lt-LT" sz="2400" i="1" dirty="0">
                <a:effectLst/>
                <a:ea typeface="SimSun" panose="02010600030101010101" pitchFamily="2" charset="-122"/>
              </a:rPr>
              <a:t>ministerija</a:t>
            </a:r>
            <a:r>
              <a:rPr lang="lt-LT" sz="2400" dirty="0">
                <a:effectLst/>
                <a:ea typeface="SimSun" panose="02010600030101010101" pitchFamily="2" charset="-122"/>
              </a:rPr>
              <a:t>, </a:t>
            </a:r>
            <a:r>
              <a:rPr lang="lt-LT" sz="2400" i="1" dirty="0">
                <a:effectLst/>
                <a:ea typeface="SimSun" panose="02010600030101010101" pitchFamily="2" charset="-122"/>
              </a:rPr>
              <a:t>institutas</a:t>
            </a:r>
            <a:r>
              <a:rPr lang="lt-LT" sz="2400" dirty="0"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effectLst/>
                <a:ea typeface="SimSun" panose="02010600030101010101" pitchFamily="2" charset="-122"/>
              </a:rPr>
              <a:t> poliklinika</a:t>
            </a:r>
            <a:r>
              <a:rPr lang="lt-LT" sz="2400" dirty="0">
                <a:effectLst/>
                <a:ea typeface="SimSun" panose="02010600030101010101" pitchFamily="2" charset="-122"/>
              </a:rPr>
              <a:t>,</a:t>
            </a:r>
            <a:r>
              <a:rPr lang="lt-LT" sz="2400" i="1" dirty="0">
                <a:effectLst/>
                <a:ea typeface="SimSun" panose="02010600030101010101" pitchFamily="2" charset="-122"/>
              </a:rPr>
              <a:t> vidurinė mokykla </a:t>
            </a:r>
            <a:r>
              <a:rPr lang="lt-LT" sz="2400" dirty="0">
                <a:effectLst/>
                <a:ea typeface="SimSun" panose="02010600030101010101" pitchFamily="2" charset="-122"/>
              </a:rPr>
              <a:t>ir pan.), jis rašomas mažąja raide, jei vartojamas kaip bendrinis ir ypač jeigu tokio trumpinio sąsaja su tikriniu pavadinimu yra nublankusi, neryški, pvz.: 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lt-LT" sz="2800" i="1" dirty="0">
                <a:effectLst/>
                <a:ea typeface="SimSun" panose="02010600030101010101" pitchFamily="2" charset="-122"/>
              </a:rPr>
              <a:t>Baigusi</a:t>
            </a:r>
            <a:r>
              <a:rPr lang="lt-LT" sz="2800" i="1" spc="100" dirty="0">
                <a:effectLst/>
                <a:ea typeface="SimSun" panose="02010600030101010101" pitchFamily="2" charset="-122"/>
              </a:rPr>
              <a:t> </a:t>
            </a:r>
            <a:r>
              <a:rPr lang="lt-LT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vidurinę mokyklą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, ji įstojo į </a:t>
            </a:r>
            <a:r>
              <a:rPr lang="en-US" sz="2800" i="1" spc="100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kolegiją</a:t>
            </a:r>
            <a:r>
              <a:rPr lang="lt-LT" sz="2800" i="1" spc="100" dirty="0">
                <a:effectLst/>
                <a:ea typeface="SimSun" panose="02010600030101010101" pitchFamily="2" charset="-122"/>
              </a:rPr>
              <a:t>.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 </a:t>
            </a:r>
            <a:endParaRPr lang="en-US" sz="2800" i="1" dirty="0">
              <a:effectLst/>
              <a:ea typeface="SimSun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lt-LT" sz="2800" i="1" dirty="0">
                <a:effectLst/>
                <a:ea typeface="SimSun" panose="02010600030101010101" pitchFamily="2" charset="-122"/>
              </a:rPr>
              <a:t>Laukiu atsakymo iš </a:t>
            </a:r>
            <a:r>
              <a:rPr lang="lt-LT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ministerijos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.</a:t>
            </a:r>
            <a:r>
              <a:rPr lang="lt-LT" sz="2800" i="1" spc="100" dirty="0">
                <a:effectLst/>
                <a:ea typeface="SimSun" panose="02010600030101010101" pitchFamily="2" charset="-122"/>
              </a:rPr>
              <a:t> </a:t>
            </a:r>
            <a:endParaRPr lang="en-US" sz="2800" i="1" spc="100" dirty="0">
              <a:effectLst/>
              <a:ea typeface="SimSun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lt-LT" sz="2800" i="1" dirty="0">
                <a:effectLst/>
                <a:ea typeface="SimSun" panose="02010600030101010101" pitchFamily="2" charset="-122"/>
              </a:rPr>
              <a:t>Jis baigė 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Vilniaus 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universitetą, o dabar šiame </a:t>
            </a:r>
            <a:r>
              <a:rPr lang="lt-LT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universitete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 dirba dėstytoju.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055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6A3C17-B8E0-20E5-922E-63EA002B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6000" b="1" dirty="0">
                <a:solidFill>
                  <a:srgbClr val="00B050"/>
                </a:solidFill>
              </a:rPr>
              <a:t>Institucijų pavadinimų rašymas</a:t>
            </a:r>
          </a:p>
        </p:txBody>
      </p:sp>
    </p:spTree>
    <p:extLst>
      <p:ext uri="{BB962C8B-B14F-4D97-AF65-F5344CB8AC3E}">
        <p14:creationId xmlns:p14="http://schemas.microsoft.com/office/powerpoint/2010/main" val="359362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D4B0-7941-4EDD-8C3B-41821A445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071" y="394977"/>
            <a:ext cx="10058400" cy="1450757"/>
          </a:xfrm>
        </p:spPr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Tiesioginės reikšmės </a:t>
            </a:r>
            <a:r>
              <a:rPr lang="lt-LT" sz="4800" dirty="0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pavadinimų rašymas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6A85A-B909-4630-83B6-6B0A0714A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97750"/>
          </a:xfrm>
        </p:spPr>
        <p:txBody>
          <a:bodyPr>
            <a:normAutofit fontScale="92500" lnSpcReduction="10000"/>
          </a:bodyPr>
          <a:lstStyle/>
          <a:p>
            <a:pPr marL="0" marR="0" indent="54038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Iš didžiosios raidės </a:t>
            </a:r>
            <a:r>
              <a:rPr lang="lt-LT" sz="2400" dirty="0">
                <a:effectLst/>
                <a:ea typeface="SimSun" panose="02010600030101010101" pitchFamily="2" charset="-122"/>
              </a:rPr>
              <a:t>rašomas </a:t>
            </a:r>
            <a:r>
              <a:rPr lang="lt-LT" sz="2400" spc="100" dirty="0">
                <a:effectLst/>
                <a:ea typeface="SimSun" panose="02010600030101010101" pitchFamily="2" charset="-122"/>
              </a:rPr>
              <a:t>įmonių, įstaigų, organizacijų </a:t>
            </a:r>
            <a:r>
              <a:rPr lang="lt-LT" sz="2400" dirty="0">
                <a:effectLst/>
                <a:ea typeface="SimSun" panose="02010600030101010101" pitchFamily="2" charset="-122"/>
              </a:rPr>
              <a:t>tiesioginės reikšmės</a:t>
            </a:r>
            <a:r>
              <a:rPr lang="lt-LT" sz="2400" spc="100" dirty="0">
                <a:effectLst/>
                <a:ea typeface="SimSun" panose="02010600030101010101" pitchFamily="2" charset="-122"/>
              </a:rPr>
              <a:t> </a:t>
            </a:r>
            <a:r>
              <a:rPr lang="lt-LT" sz="2400" dirty="0">
                <a:effectLst/>
                <a:ea typeface="SimSun" panose="02010600030101010101" pitchFamily="2" charset="-122"/>
              </a:rPr>
              <a:t>pavadinimo </a:t>
            </a:r>
            <a:r>
              <a:rPr lang="lt-LT" sz="24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pirmasis žodis ir kiti tikriniai sudaromieji žodžiai</a:t>
            </a:r>
            <a:r>
              <a:rPr lang="lt-LT" sz="2400" dirty="0">
                <a:effectLst/>
                <a:ea typeface="SimSun" panose="02010600030101010101" pitchFamily="2" charset="-122"/>
              </a:rPr>
              <a:t>, mažosiomis rašomi bendriniai sudaromieji žodžiai, pvz.: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70C0"/>
                </a:solidFill>
                <a:ea typeface="SimSun" panose="02010600030101010101" pitchFamily="2" charset="-122"/>
              </a:rPr>
              <a:t>Lietuvos 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kultūros 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taryba</a:t>
            </a:r>
            <a:r>
              <a:rPr lang="en-US" sz="2800" dirty="0">
                <a:solidFill>
                  <a:srgbClr val="0070C0"/>
                </a:solidFill>
                <a:ea typeface="SimSun" panose="02010600030101010101" pitchFamily="2" charset="-122"/>
              </a:rPr>
              <a:t>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Šiuolaikinio meno 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centras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Kauno menininkų 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namai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,</a:t>
            </a:r>
            <a:endParaRPr lang="en-US" sz="2800" dirty="0">
              <a:solidFill>
                <a:srgbClr val="0070C0"/>
              </a:solidFill>
              <a:ea typeface="SimSun" panose="02010600030101010101" pitchFamily="2" charset="-122"/>
            </a:endParaRPr>
          </a:p>
          <a:p>
            <a:pPr marL="0" marR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 Energetikos ir technikos 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muziejus</a:t>
            </a:r>
            <a:r>
              <a:rPr lang="lt-LT" sz="2800" dirty="0">
                <a:solidFill>
                  <a:srgbClr val="0070C0"/>
                </a:solidFill>
                <a:ea typeface="SimSun" panose="02010600030101010101" pitchFamily="2" charset="-122"/>
              </a:rPr>
              <a:t>,</a:t>
            </a:r>
          </a:p>
          <a:p>
            <a:pPr marL="0" marR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800" i="1" dirty="0">
                <a:solidFill>
                  <a:srgbClr val="0070C0"/>
                </a:solidFill>
              </a:rPr>
              <a:t> 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Vytauto Didžiojo </a:t>
            </a:r>
            <a:r>
              <a:rPr lang="lt-LT" sz="2800" b="1" i="1" dirty="0">
                <a:solidFill>
                  <a:srgbClr val="0070C0"/>
                </a:solidFill>
                <a:ea typeface="SimSun" panose="02010600030101010101" pitchFamily="2" charset="-122"/>
              </a:rPr>
              <a:t>universitetas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, </a:t>
            </a:r>
          </a:p>
          <a:p>
            <a:pPr marL="0" marR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800" i="1" dirty="0">
                <a:solidFill>
                  <a:srgbClr val="0070C0"/>
                </a:solidFill>
              </a:rPr>
              <a:t>Nacionalinė Martyno Mažvydo </a:t>
            </a:r>
            <a:r>
              <a:rPr lang="lt-LT" sz="2800" b="1" i="1" dirty="0">
                <a:solidFill>
                  <a:srgbClr val="0070C0"/>
                </a:solidFill>
              </a:rPr>
              <a:t>biblioteka</a:t>
            </a:r>
            <a:r>
              <a:rPr lang="lt-LT" sz="2800" i="1" dirty="0">
                <a:solidFill>
                  <a:srgbClr val="0070C0"/>
                </a:solidFill>
              </a:rPr>
              <a:t>,</a:t>
            </a:r>
          </a:p>
          <a:p>
            <a:pPr marL="0" marR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800" i="1" dirty="0">
                <a:solidFill>
                  <a:srgbClr val="0070C0"/>
                </a:solidFill>
              </a:rPr>
              <a:t> Lietuvos Respublikos kultūros </a:t>
            </a:r>
            <a:r>
              <a:rPr lang="lt-LT" sz="2800" b="1" i="1" dirty="0">
                <a:solidFill>
                  <a:srgbClr val="0070C0"/>
                </a:solidFill>
              </a:rPr>
              <a:t>ministerija</a:t>
            </a:r>
            <a:r>
              <a:rPr lang="lt-LT" sz="2800" i="1" dirty="0">
                <a:solidFill>
                  <a:srgbClr val="0070C0"/>
                </a:solidFill>
                <a:ea typeface="SimSun" panose="02010600030101010101" pitchFamily="2" charset="-122"/>
              </a:rPr>
              <a:t>.</a:t>
            </a:r>
            <a:endParaRPr lang="en-US" sz="2800" i="1" dirty="0">
              <a:solidFill>
                <a:srgbClr val="0070C0"/>
              </a:solidFill>
              <a:ea typeface="SimSun" panose="02010600030101010101" pitchFamily="2" charset="-122"/>
            </a:endParaRPr>
          </a:p>
          <a:p>
            <a:pPr marL="0" marR="0" indent="54038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lt-LT" i="1" dirty="0"/>
          </a:p>
          <a:p>
            <a:pPr marL="0" marR="0" indent="54038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5877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FDC13-D6E8-4DB6-B5B5-1E2A304DE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>
                <a:solidFill>
                  <a:srgbClr val="00B050"/>
                </a:solidFill>
              </a:rPr>
              <a:t>Tiesioginės reikšmės </a:t>
            </a:r>
            <a:r>
              <a:rPr lang="lt-LT" sz="4800" dirty="0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pavadinimų rašymas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5BE46-BDDB-4A02-BE33-CE295D96C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553700" cy="4478866"/>
          </a:xfrm>
        </p:spPr>
        <p:txBody>
          <a:bodyPr>
            <a:normAutofit fontScale="92500"/>
          </a:bodyPr>
          <a:lstStyle/>
          <a:p>
            <a:r>
              <a:rPr lang="lt-LT" sz="2400" dirty="0">
                <a:effectLst/>
                <a:ea typeface="SimSun" panose="02010600030101010101" pitchFamily="2" charset="-122"/>
              </a:rPr>
              <a:t>Tarptautinių institucijų tiesioginės reikšmės pavadinimus tekstuose patartina versti į lietuvių kalbą ir rašyti pagal lietuvių kalbos rašybos taisykles, pvz.: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r>
              <a:rPr lang="en-US" sz="2800" b="1" i="1" dirty="0" err="1">
                <a:solidFill>
                  <a:srgbClr val="00B0F0"/>
                </a:solidFill>
              </a:rPr>
              <a:t>T</a:t>
            </a:r>
            <a:r>
              <a:rPr lang="en-US" sz="2800" b="1" i="1" dirty="0" err="1"/>
              <a:t>arptautinis</a:t>
            </a:r>
            <a:r>
              <a:rPr lang="en-US" sz="2800" b="1" i="1" dirty="0"/>
              <a:t> </a:t>
            </a:r>
            <a:r>
              <a:rPr lang="en-US" sz="2800" b="1" i="1" dirty="0" err="1">
                <a:solidFill>
                  <a:srgbClr val="00B0F0"/>
                </a:solidFill>
              </a:rPr>
              <a:t>š</a:t>
            </a:r>
            <a:r>
              <a:rPr lang="en-US" sz="2800" b="1" i="1" dirty="0" err="1"/>
              <a:t>vietimo</a:t>
            </a:r>
            <a:r>
              <a:rPr lang="en-US" sz="2800" b="1" i="1" dirty="0"/>
              <a:t> </a:t>
            </a:r>
            <a:r>
              <a:rPr lang="en-US" sz="2800" b="1" i="1" dirty="0" err="1">
                <a:solidFill>
                  <a:srgbClr val="00B0F0"/>
                </a:solidFill>
              </a:rPr>
              <a:t>b</a:t>
            </a:r>
            <a:r>
              <a:rPr lang="en-US" sz="2800" b="1" i="1" dirty="0" err="1"/>
              <a:t>iuras</a:t>
            </a:r>
            <a:r>
              <a:rPr lang="en-US" sz="2800" b="1" i="1" dirty="0"/>
              <a:t>   </a:t>
            </a:r>
            <a:r>
              <a:rPr lang="en-US" sz="2800" dirty="0"/>
              <a:t>(</a:t>
            </a:r>
            <a:r>
              <a:rPr lang="en-US" sz="2800" dirty="0" err="1"/>
              <a:t>angl.</a:t>
            </a:r>
            <a:r>
              <a:rPr lang="en-US" sz="2800" dirty="0"/>
              <a:t> </a:t>
            </a:r>
            <a:r>
              <a:rPr lang="en-US" sz="2800" i="1" dirty="0"/>
              <a:t>International Bureau of Education</a:t>
            </a:r>
            <a:r>
              <a:rPr lang="en-US" sz="2800" dirty="0"/>
              <a:t>)</a:t>
            </a:r>
            <a:endParaRPr lang="lt-LT" sz="2800" dirty="0"/>
          </a:p>
          <a:p>
            <a:r>
              <a:rPr lang="lt-LT" sz="2800" b="1" i="1" dirty="0">
                <a:solidFill>
                  <a:srgbClr val="00B0F0"/>
                </a:solidFill>
              </a:rPr>
              <a:t>P</a:t>
            </a:r>
            <a:r>
              <a:rPr lang="lt-LT" sz="2800" b="1" i="1" dirty="0"/>
              <a:t>asaulinė </a:t>
            </a:r>
            <a:r>
              <a:rPr lang="lt-LT" sz="2800" b="1" i="1" dirty="0">
                <a:solidFill>
                  <a:srgbClr val="00B0F0"/>
                </a:solidFill>
              </a:rPr>
              <a:t>i</a:t>
            </a:r>
            <a:r>
              <a:rPr lang="lt-LT" sz="2800" b="1" i="1" dirty="0"/>
              <a:t>ntelektinės </a:t>
            </a:r>
            <a:r>
              <a:rPr lang="lt-LT" sz="2800" b="1" i="1" dirty="0">
                <a:solidFill>
                  <a:srgbClr val="00B0F0"/>
                </a:solidFill>
              </a:rPr>
              <a:t>n</a:t>
            </a:r>
            <a:r>
              <a:rPr lang="lt-LT" sz="2800" b="1" i="1" dirty="0"/>
              <a:t>uosavybės </a:t>
            </a:r>
            <a:r>
              <a:rPr lang="lt-LT" sz="2800" b="1" i="1" dirty="0">
                <a:solidFill>
                  <a:srgbClr val="00B0F0"/>
                </a:solidFill>
              </a:rPr>
              <a:t>o</a:t>
            </a:r>
            <a:r>
              <a:rPr lang="lt-LT" sz="2800" b="1" i="1" dirty="0"/>
              <a:t>rganizacija   </a:t>
            </a:r>
            <a:r>
              <a:rPr lang="lt-LT" sz="2800" dirty="0"/>
              <a:t>(angl</a:t>
            </a:r>
            <a:r>
              <a:rPr lang="lt-LT" sz="2800" i="1" dirty="0"/>
              <a:t>.</a:t>
            </a:r>
            <a:r>
              <a:rPr lang="lt-LT" sz="2800" dirty="0"/>
              <a:t> </a:t>
            </a:r>
            <a:r>
              <a:rPr lang="lt-LT" sz="2800" i="1" dirty="0" err="1"/>
              <a:t>World</a:t>
            </a:r>
            <a:r>
              <a:rPr lang="lt-LT" sz="2800" i="1" dirty="0"/>
              <a:t> </a:t>
            </a:r>
            <a:r>
              <a:rPr lang="lt-LT" sz="2800" i="1" dirty="0" err="1"/>
              <a:t>Intellectual</a:t>
            </a:r>
            <a:r>
              <a:rPr lang="lt-LT" sz="2800" i="1" dirty="0"/>
              <a:t> </a:t>
            </a:r>
            <a:r>
              <a:rPr lang="lt-LT" sz="2800" i="1" dirty="0" err="1"/>
              <a:t>Property</a:t>
            </a:r>
            <a:r>
              <a:rPr lang="lt-LT" sz="2800" i="1" dirty="0"/>
              <a:t> </a:t>
            </a:r>
            <a:r>
              <a:rPr lang="lt-LT" sz="2800" i="1" dirty="0" err="1"/>
              <a:t>Organisation</a:t>
            </a:r>
            <a:r>
              <a:rPr lang="lt-LT" sz="2800" dirty="0"/>
              <a:t>)</a:t>
            </a:r>
          </a:p>
          <a:p>
            <a:r>
              <a:rPr lang="lt-LT" sz="2800" b="1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P</a:t>
            </a:r>
            <a:r>
              <a:rPr lang="lt-LT" sz="2800" b="1" i="1" dirty="0">
                <a:effectLst/>
                <a:ea typeface="SimSun" panose="02010600030101010101" pitchFamily="2" charset="-122"/>
              </a:rPr>
              <a:t>asaulinė </a:t>
            </a:r>
            <a:r>
              <a:rPr lang="lt-LT" sz="2800" b="1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t</a:t>
            </a:r>
            <a:r>
              <a:rPr lang="lt-LT" sz="2800" b="1" i="1" dirty="0">
                <a:effectLst/>
                <a:ea typeface="SimSun" panose="02010600030101010101" pitchFamily="2" charset="-122"/>
              </a:rPr>
              <a:t>urizmo </a:t>
            </a:r>
            <a:r>
              <a:rPr lang="lt-LT" sz="2800" b="1" i="1" dirty="0">
                <a:solidFill>
                  <a:srgbClr val="00B0F0"/>
                </a:solidFill>
                <a:effectLst/>
                <a:ea typeface="SimSun" panose="02010600030101010101" pitchFamily="2" charset="-122"/>
              </a:rPr>
              <a:t>o</a:t>
            </a:r>
            <a:r>
              <a:rPr lang="lt-LT" sz="2800" b="1" i="1" dirty="0">
                <a:effectLst/>
                <a:ea typeface="SimSun" panose="02010600030101010101" pitchFamily="2" charset="-122"/>
              </a:rPr>
              <a:t>rganizacija</a:t>
            </a:r>
            <a:r>
              <a:rPr lang="lt-LT" sz="2800" b="1" dirty="0">
                <a:effectLst/>
                <a:ea typeface="SimSun" panose="02010600030101010101" pitchFamily="2" charset="-122"/>
              </a:rPr>
              <a:t> </a:t>
            </a:r>
            <a:r>
              <a:rPr lang="lt-LT" sz="2800" dirty="0">
                <a:effectLst/>
                <a:ea typeface="SimSun" panose="02010600030101010101" pitchFamily="2" charset="-122"/>
              </a:rPr>
              <a:t>(ang</a:t>
            </a:r>
            <a:r>
              <a:rPr lang="en-US" sz="2800" dirty="0">
                <a:effectLst/>
                <a:ea typeface="SimSun" panose="02010600030101010101" pitchFamily="2" charset="-122"/>
              </a:rPr>
              <a:t>l</a:t>
            </a:r>
            <a:r>
              <a:rPr lang="lt-LT" sz="2800" dirty="0">
                <a:effectLst/>
                <a:ea typeface="SimSun" panose="02010600030101010101" pitchFamily="2" charset="-122"/>
              </a:rPr>
              <a:t>. 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World Tourism Organisation)</a:t>
            </a:r>
            <a:r>
              <a:rPr lang="lt-LT" sz="2800" dirty="0">
                <a:effectLst/>
                <a:ea typeface="SimSun" panose="02010600030101010101" pitchFamily="2" charset="-122"/>
              </a:rPr>
              <a:t>. </a:t>
            </a:r>
          </a:p>
          <a:p>
            <a:endParaRPr lang="en-US" sz="2800" dirty="0">
              <a:effectLst/>
              <a:ea typeface="SimSun" panose="02010600030101010101" pitchFamily="2" charset="-122"/>
            </a:endParaRPr>
          </a:p>
          <a:p>
            <a:r>
              <a:rPr lang="lt-LT" sz="2400" dirty="0">
                <a:effectLst/>
                <a:ea typeface="SimSun" panose="02010600030101010101" pitchFamily="2" charset="-122"/>
              </a:rPr>
              <a:t>Kitose šalyse įregistruotų įmonių, įstaigų ar organizacijų tiesioginės reikšmės pavadinimai gali būti rašomi ir originalo kalba, kaip įrašyta steigimo dokumentuose.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693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5170CC-360E-97C8-8B95-E20CAE31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>
                <a:solidFill>
                  <a:srgbClr val="00B050"/>
                </a:solidFill>
              </a:rPr>
              <a:t>Tiesioginės reikšmės </a:t>
            </a:r>
            <a:r>
              <a:rPr lang="lt-LT" sz="4800" dirty="0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pavadinimų rašymas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36A0D80-C465-FE74-2EFE-A69BC85FF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lt-LT" sz="3200" dirty="0">
                <a:solidFill>
                  <a:schemeClr val="tx1"/>
                </a:solidFill>
              </a:rPr>
              <a:t>Projekte dalyvavo </a:t>
            </a:r>
            <a:r>
              <a:rPr lang="lt-LT" sz="3200" dirty="0">
                <a:solidFill>
                  <a:srgbClr val="0070C0"/>
                </a:solidFill>
              </a:rPr>
              <a:t>Londono universitetas </a:t>
            </a:r>
            <a:r>
              <a:rPr lang="lt-LT" sz="3200" dirty="0">
                <a:solidFill>
                  <a:schemeClr val="tx1"/>
                </a:solidFill>
              </a:rPr>
              <a:t>(</a:t>
            </a:r>
            <a:r>
              <a:rPr lang="en-US" sz="3200" dirty="0" err="1">
                <a:solidFill>
                  <a:schemeClr val="tx1"/>
                </a:solidFill>
              </a:rPr>
              <a:t>angl.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lt-LT" sz="3200" i="1" dirty="0">
                <a:solidFill>
                  <a:schemeClr val="tx1"/>
                </a:solidFill>
              </a:rPr>
              <a:t>University </a:t>
            </a:r>
            <a:r>
              <a:rPr lang="lt-LT" sz="3200" i="1" dirty="0" err="1">
                <a:solidFill>
                  <a:schemeClr val="tx1"/>
                </a:solidFill>
              </a:rPr>
              <a:t>of</a:t>
            </a:r>
            <a:r>
              <a:rPr lang="lt-LT" sz="3200" i="1" dirty="0">
                <a:solidFill>
                  <a:schemeClr val="tx1"/>
                </a:solidFill>
              </a:rPr>
              <a:t> </a:t>
            </a:r>
            <a:r>
              <a:rPr lang="lt-LT" sz="3200" i="1" dirty="0" err="1">
                <a:solidFill>
                  <a:schemeClr val="tx1"/>
                </a:solidFill>
              </a:rPr>
              <a:t>London</a:t>
            </a:r>
            <a:r>
              <a:rPr lang="lt-LT" sz="3200" dirty="0">
                <a:solidFill>
                  <a:schemeClr val="tx1"/>
                </a:solidFill>
              </a:rPr>
              <a:t>), </a:t>
            </a:r>
            <a:r>
              <a:rPr lang="lt-LT" sz="3200" dirty="0">
                <a:solidFill>
                  <a:srgbClr val="0070C0"/>
                </a:solidFill>
              </a:rPr>
              <a:t>Karalienės Marijos koledžas </a:t>
            </a:r>
            <a:r>
              <a:rPr lang="lt-LT" sz="3200" dirty="0">
                <a:solidFill>
                  <a:schemeClr val="tx1"/>
                </a:solidFill>
              </a:rPr>
              <a:t>(</a:t>
            </a:r>
            <a:r>
              <a:rPr lang="en-US" sz="3200" dirty="0" err="1">
                <a:solidFill>
                  <a:schemeClr val="tx1"/>
                </a:solidFill>
              </a:rPr>
              <a:t>angl.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lt-LT" sz="3200" i="1" dirty="0" err="1">
                <a:solidFill>
                  <a:schemeClr val="tx1"/>
                </a:solidFill>
              </a:rPr>
              <a:t>Queen</a:t>
            </a:r>
            <a:r>
              <a:rPr lang="lt-LT" sz="3200" i="1" dirty="0">
                <a:solidFill>
                  <a:schemeClr val="tx1"/>
                </a:solidFill>
              </a:rPr>
              <a:t> Mary </a:t>
            </a:r>
            <a:r>
              <a:rPr lang="lt-LT" sz="3200" i="1" dirty="0" err="1">
                <a:solidFill>
                  <a:schemeClr val="tx1"/>
                </a:solidFill>
              </a:rPr>
              <a:t>College</a:t>
            </a:r>
            <a:r>
              <a:rPr lang="lt-LT" sz="3200" dirty="0">
                <a:solidFill>
                  <a:schemeClr val="tx1"/>
                </a:solidFill>
              </a:rPr>
              <a:t>), </a:t>
            </a:r>
            <a:r>
              <a:rPr lang="lt-LT" sz="3200" dirty="0">
                <a:solidFill>
                  <a:srgbClr val="0070C0"/>
                </a:solidFill>
              </a:rPr>
              <a:t>Tarptautinis </a:t>
            </a:r>
            <a:r>
              <a:rPr lang="lt-LT" sz="3200" dirty="0" err="1">
                <a:solidFill>
                  <a:srgbClr val="0070C0"/>
                </a:solidFill>
              </a:rPr>
              <a:t>Konkordijos</a:t>
            </a:r>
            <a:r>
              <a:rPr lang="lt-LT" sz="3200" dirty="0">
                <a:solidFill>
                  <a:srgbClr val="0070C0"/>
                </a:solidFill>
              </a:rPr>
              <a:t> universitetas </a:t>
            </a:r>
            <a:r>
              <a:rPr lang="lt-LT" sz="3200" dirty="0">
                <a:solidFill>
                  <a:schemeClr val="tx1"/>
                </a:solidFill>
              </a:rPr>
              <a:t>(</a:t>
            </a:r>
            <a:r>
              <a:rPr lang="en-US" sz="3200" dirty="0" err="1">
                <a:solidFill>
                  <a:schemeClr val="tx1"/>
                </a:solidFill>
              </a:rPr>
              <a:t>angl.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lt-LT" sz="3200" i="1" dirty="0" err="1">
                <a:solidFill>
                  <a:schemeClr val="tx1"/>
                </a:solidFill>
              </a:rPr>
              <a:t>Concordia</a:t>
            </a:r>
            <a:r>
              <a:rPr lang="lt-LT" sz="3200" i="1" dirty="0">
                <a:solidFill>
                  <a:schemeClr val="tx1"/>
                </a:solidFill>
              </a:rPr>
              <a:t> International University</a:t>
            </a:r>
            <a:r>
              <a:rPr lang="lt-LT" sz="3200" dirty="0">
                <a:solidFill>
                  <a:schemeClr val="tx1"/>
                </a:solidFill>
              </a:rPr>
              <a:t>).</a:t>
            </a:r>
          </a:p>
          <a:p>
            <a:pPr>
              <a:defRPr/>
            </a:pPr>
            <a:endParaRPr lang="lt-LT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lt-LT" sz="3200" dirty="0">
                <a:solidFill>
                  <a:schemeClr val="tx1"/>
                </a:solidFill>
              </a:rPr>
              <a:t>Prof. Danielis </a:t>
            </a:r>
            <a:r>
              <a:rPr lang="lt-LT" sz="3200" dirty="0" err="1">
                <a:solidFill>
                  <a:schemeClr val="tx1"/>
                </a:solidFill>
              </a:rPr>
              <a:t>Petit</a:t>
            </a:r>
            <a:r>
              <a:rPr lang="lt-LT" sz="3200" dirty="0">
                <a:solidFill>
                  <a:schemeClr val="tx1"/>
                </a:solidFill>
              </a:rPr>
              <a:t> skaitė pranešimą apie lietuvių kalbos istoriją ir perspektyvas </a:t>
            </a:r>
            <a:r>
              <a:rPr lang="lt-LT" sz="3200" dirty="0">
                <a:solidFill>
                  <a:srgbClr val="0070C0"/>
                </a:solidFill>
              </a:rPr>
              <a:t>Prancūzijos koledže </a:t>
            </a:r>
            <a:r>
              <a:rPr lang="lt-LT" sz="3200" dirty="0">
                <a:solidFill>
                  <a:schemeClr val="tx1"/>
                </a:solidFill>
              </a:rPr>
              <a:t>(</a:t>
            </a:r>
            <a:r>
              <a:rPr lang="lt-LT" sz="3200" dirty="0" err="1">
                <a:solidFill>
                  <a:schemeClr val="tx1"/>
                </a:solidFill>
              </a:rPr>
              <a:t>pranc</a:t>
            </a:r>
            <a:r>
              <a:rPr lang="lt-LT" sz="3200" dirty="0">
                <a:solidFill>
                  <a:schemeClr val="tx1"/>
                </a:solidFill>
              </a:rPr>
              <a:t>. </a:t>
            </a:r>
            <a:r>
              <a:rPr lang="lt-LT" sz="3200" i="1" dirty="0" err="1">
                <a:solidFill>
                  <a:schemeClr val="tx1"/>
                </a:solidFill>
              </a:rPr>
              <a:t>Collège</a:t>
            </a:r>
            <a:r>
              <a:rPr lang="lt-LT" sz="3200" i="1" dirty="0">
                <a:solidFill>
                  <a:schemeClr val="tx1"/>
                </a:solidFill>
              </a:rPr>
              <a:t> de France</a:t>
            </a:r>
            <a:r>
              <a:rPr lang="lt-LT" sz="3200" dirty="0">
                <a:solidFill>
                  <a:schemeClr val="tx1"/>
                </a:solidFill>
              </a:rPr>
              <a:t>).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17792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B4EF6-7C6B-4B3B-A2F1-3ADF36CD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S</a:t>
            </a:r>
            <a:r>
              <a:rPr lang="lt-LT" sz="4400" dirty="0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truktūrinių padalinių oficialių pavadinimų</a:t>
            </a:r>
            <a:r>
              <a:rPr lang="en-US" sz="4400" dirty="0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 </a:t>
            </a:r>
            <a:r>
              <a:rPr lang="en-US" sz="4400" dirty="0" err="1">
                <a:solidFill>
                  <a:srgbClr val="00B050"/>
                </a:solidFill>
                <a:effectLst/>
                <a:latin typeface="+mn-lt"/>
                <a:ea typeface="SimSun" panose="02010600030101010101" pitchFamily="2" charset="-122"/>
              </a:rPr>
              <a:t>rašymas</a:t>
            </a:r>
            <a:endParaRPr lang="en-US" sz="44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8912-0810-47C3-A825-CBC4311D4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13502"/>
          </a:xfrm>
        </p:spPr>
        <p:txBody>
          <a:bodyPr>
            <a:normAutofit/>
          </a:bodyPr>
          <a:lstStyle/>
          <a:p>
            <a:pPr indent="468630" algn="just">
              <a:lnSpc>
                <a:spcPct val="100000"/>
              </a:lnSpc>
            </a:pPr>
            <a:r>
              <a:rPr lang="lt-LT" sz="2400" dirty="0">
                <a:effectLst/>
                <a:ea typeface="SimSun" panose="02010600030101010101" pitchFamily="2" charset="-122"/>
              </a:rPr>
              <a:t>Įmonių, įstaigų, organizacijų struktūrinių padalinių oficialių pavadinimų pirmasis žodis ir kiti tikriniai sudaromieji žodžiai rašomi iš didžiosios raidės, pvz.: 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r>
              <a:rPr lang="lt-LT" sz="28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[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Lietuvos Respublikos Seimo</a:t>
            </a:r>
            <a:r>
              <a:rPr lang="lt-LT" sz="28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]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Kultūros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komitetas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[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Lietuvos Respublikos </a:t>
            </a:r>
            <a:r>
              <a:rPr lang="en-US" sz="2800" i="1" dirty="0" err="1">
                <a:solidFill>
                  <a:schemeClr val="tx1"/>
                </a:solidFill>
                <a:ea typeface="SimSun" panose="02010600030101010101" pitchFamily="2" charset="-122"/>
              </a:rPr>
              <a:t>sveikatos</a:t>
            </a:r>
            <a:r>
              <a:rPr lang="en-US" sz="2800" i="1" dirty="0">
                <a:solidFill>
                  <a:schemeClr val="tx1"/>
                </a:solidFill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a typeface="SimSun" panose="02010600030101010101" pitchFamily="2" charset="-122"/>
              </a:rPr>
              <a:t>apsaugos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ministerijos</a:t>
            </a:r>
            <a:r>
              <a:rPr lang="lt-LT" sz="28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]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Visuomenės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sveikatos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departamentas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[</a:t>
            </a:r>
            <a:r>
              <a:rPr lang="en-US" sz="2800" i="1" dirty="0" err="1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Kauno</a:t>
            </a:r>
            <a:r>
              <a:rPr lang="en-US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technologijos</a:t>
            </a:r>
            <a:r>
              <a:rPr lang="en-US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universiteto</a:t>
            </a:r>
            <a:r>
              <a:rPr lang="lt-LT" sz="2800" dirty="0">
                <a:solidFill>
                  <a:schemeClr val="tx1"/>
                </a:solidFill>
                <a:effectLst/>
                <a:ea typeface="SimSun" panose="02010600030101010101" pitchFamily="2" charset="-122"/>
              </a:rPr>
              <a:t>]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Informatikos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fakultetas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21147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24D6-22AA-43AA-BA2D-D840BE8BF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Taisyklių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tikslinimas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41A28-5B79-46B3-9AC7-65093727B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800" dirty="0">
                <a:effectLst/>
                <a:ea typeface="SimSun" panose="02010600030101010101" pitchFamily="2" charset="-122"/>
              </a:rPr>
              <a:t>* Iš didžiosios raidės rašomas ir vienažodis padalinio pavadinimas, pvz.: </a:t>
            </a:r>
            <a:endParaRPr lang="en-US" sz="2800" dirty="0">
              <a:effectLst/>
              <a:ea typeface="SimSun" panose="02010600030101010101" pitchFamily="2" charset="-122"/>
            </a:endParaRPr>
          </a:p>
          <a:p>
            <a:r>
              <a:rPr lang="en-US" sz="32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Kauno</a:t>
            </a:r>
            <a:r>
              <a:rPr lang="en-US" sz="32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miesto</a:t>
            </a:r>
            <a:r>
              <a:rPr lang="lt-LT" sz="32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poliklinikos </a:t>
            </a:r>
            <a:r>
              <a:rPr lang="lt-LT" sz="32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Registratūra</a:t>
            </a:r>
            <a:r>
              <a:rPr lang="lt-LT" sz="3200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32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endParaRPr lang="en-US" sz="3200" i="1" spc="1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32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Vilniaus universiteto </a:t>
            </a:r>
            <a:r>
              <a:rPr lang="lt-LT" sz="32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Biblioteka</a:t>
            </a:r>
            <a:r>
              <a:rPr lang="lt-LT" sz="3200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32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endParaRPr lang="en-US" sz="3200" i="1" spc="1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32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Žemės ūkio ministerijos </a:t>
            </a:r>
            <a:r>
              <a:rPr lang="lt-LT" sz="32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Priimamasis</a:t>
            </a:r>
            <a:r>
              <a:rPr lang="lt-LT" sz="3200" i="1" spc="100" dirty="0">
                <a:effectLst/>
                <a:ea typeface="SimSun" panose="02010600030101010101" pitchFamily="2" charset="-122"/>
              </a:rPr>
              <a:t>. </a:t>
            </a:r>
            <a:endParaRPr lang="en-US" sz="3200" i="1" spc="100" dirty="0">
              <a:effectLst/>
              <a:ea typeface="SimSun" panose="02010600030101010101" pitchFamily="2" charset="-122"/>
            </a:endParaRPr>
          </a:p>
          <a:p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67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44972-1E72-56C2-7349-B0AEE9F19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err="1">
                <a:solidFill>
                  <a:srgbClr val="00B050"/>
                </a:solidFill>
              </a:rPr>
              <a:t>Anksčiau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galiojusi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taisyklės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pastaba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4A97F-98C8-A256-1744-6B0BBD46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733" y="1970425"/>
            <a:ext cx="10058400" cy="4023360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Masiškai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paplitusių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padalinių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dirty="0"/>
              <a:t>(</a:t>
            </a:r>
            <a:r>
              <a:rPr lang="en-US" sz="2800" dirty="0" err="1"/>
              <a:t>cechų</a:t>
            </a:r>
            <a:r>
              <a:rPr lang="en-US" sz="2800" dirty="0"/>
              <a:t>, </a:t>
            </a:r>
            <a:r>
              <a:rPr lang="en-US" sz="2800" dirty="0" err="1"/>
              <a:t>brigadų</a:t>
            </a:r>
            <a:r>
              <a:rPr lang="en-US" sz="2800" dirty="0"/>
              <a:t>, </a:t>
            </a:r>
            <a:r>
              <a:rPr lang="en-US" sz="2800" dirty="0" err="1"/>
              <a:t>fermų</a:t>
            </a:r>
            <a:r>
              <a:rPr lang="en-US" sz="2800" dirty="0"/>
              <a:t>, </a:t>
            </a:r>
            <a:r>
              <a:rPr lang="en-US" sz="2800" dirty="0" err="1"/>
              <a:t>įstaigų</a:t>
            </a:r>
            <a:r>
              <a:rPr lang="en-US" sz="2800" dirty="0"/>
              <a:t> </a:t>
            </a:r>
            <a:r>
              <a:rPr lang="en-US" sz="2800" dirty="0" err="1"/>
              <a:t>bibliotekų</a:t>
            </a:r>
            <a:r>
              <a:rPr lang="en-US" sz="2800" dirty="0"/>
              <a:t>, </a:t>
            </a:r>
            <a:r>
              <a:rPr lang="en-US" sz="2800" dirty="0" err="1"/>
              <a:t>kabinetų</a:t>
            </a:r>
            <a:r>
              <a:rPr lang="en-US" sz="2800" dirty="0"/>
              <a:t>, </a:t>
            </a:r>
            <a:r>
              <a:rPr lang="en-US" sz="2800" dirty="0" err="1"/>
              <a:t>laboratorijų</a:t>
            </a:r>
            <a:r>
              <a:rPr lang="en-US" sz="2800" dirty="0"/>
              <a:t>, </a:t>
            </a:r>
            <a:r>
              <a:rPr lang="en-US" sz="2800" dirty="0" err="1"/>
              <a:t>bendrabučių</a:t>
            </a:r>
            <a:r>
              <a:rPr lang="en-US" sz="2800" dirty="0"/>
              <a:t>, </a:t>
            </a:r>
            <a:r>
              <a:rPr lang="en-US" sz="2800" dirty="0" err="1"/>
              <a:t>kasų</a:t>
            </a:r>
            <a:r>
              <a:rPr lang="en-US" sz="2800" dirty="0"/>
              <a:t>, </a:t>
            </a:r>
            <a:r>
              <a:rPr lang="en-US" sz="2800" dirty="0" err="1"/>
              <a:t>buhalterijų</a:t>
            </a:r>
            <a:r>
              <a:rPr lang="en-US" sz="2800" dirty="0"/>
              <a:t>, </a:t>
            </a:r>
            <a:r>
              <a:rPr lang="en-US" sz="2800" dirty="0" err="1"/>
              <a:t>kanceliarijų</a:t>
            </a:r>
            <a:r>
              <a:rPr lang="en-US" sz="2800" dirty="0"/>
              <a:t>, </a:t>
            </a:r>
            <a:r>
              <a:rPr lang="en-US" sz="2800" dirty="0" err="1"/>
              <a:t>raštinių</a:t>
            </a:r>
            <a:r>
              <a:rPr lang="en-US" sz="2800" dirty="0"/>
              <a:t> </a:t>
            </a:r>
            <a:r>
              <a:rPr lang="en-US" sz="2800" dirty="0" err="1"/>
              <a:t>ir</a:t>
            </a:r>
            <a:r>
              <a:rPr lang="en-US" sz="2800" dirty="0"/>
              <a:t> pan.), </a:t>
            </a:r>
          </a:p>
          <a:p>
            <a:r>
              <a:rPr lang="en-US" sz="2800" b="1" dirty="0" err="1"/>
              <a:t>įstaigų</a:t>
            </a:r>
            <a:r>
              <a:rPr lang="en-US" sz="2800" b="1" dirty="0"/>
              <a:t>, </a:t>
            </a:r>
            <a:r>
              <a:rPr lang="en-US" sz="2800" b="1" dirty="0" err="1"/>
              <a:t>įmonių</a:t>
            </a:r>
            <a:r>
              <a:rPr lang="en-US" sz="2800" b="1" dirty="0"/>
              <a:t>, </a:t>
            </a:r>
            <a:r>
              <a:rPr lang="en-US" sz="2800" b="1" dirty="0" err="1"/>
              <a:t>organizacijų</a:t>
            </a:r>
            <a:r>
              <a:rPr lang="en-US" sz="2800" b="1" dirty="0"/>
              <a:t> </a:t>
            </a:r>
            <a:r>
              <a:rPr lang="en-US" sz="2800" b="1" dirty="0" err="1"/>
              <a:t>administracinio</a:t>
            </a:r>
            <a:r>
              <a:rPr lang="en-US" sz="2800" b="1" dirty="0"/>
              <a:t> </a:t>
            </a:r>
            <a:r>
              <a:rPr lang="en-US" sz="2800" b="1" dirty="0" err="1"/>
              <a:t>valdymo</a:t>
            </a:r>
            <a:r>
              <a:rPr lang="en-US" sz="2800" b="1" dirty="0"/>
              <a:t> </a:t>
            </a:r>
            <a:r>
              <a:rPr lang="en-US" sz="2800" b="1" dirty="0" err="1"/>
              <a:t>organų</a:t>
            </a:r>
            <a:r>
              <a:rPr lang="en-US" sz="2800" b="1" dirty="0"/>
              <a:t> </a:t>
            </a:r>
            <a:r>
              <a:rPr lang="en-US" sz="2800" dirty="0"/>
              <a:t>(</a:t>
            </a:r>
            <a:r>
              <a:rPr lang="en-US" sz="2800" dirty="0" err="1"/>
              <a:t>valdybų</a:t>
            </a:r>
            <a:r>
              <a:rPr lang="en-US" sz="2800" dirty="0"/>
              <a:t>, </a:t>
            </a:r>
            <a:r>
              <a:rPr lang="en-US" sz="2800" dirty="0" err="1"/>
              <a:t>tarybų</a:t>
            </a:r>
            <a:r>
              <a:rPr lang="en-US" sz="2800" dirty="0"/>
              <a:t>, </a:t>
            </a:r>
            <a:r>
              <a:rPr lang="en-US" sz="2800" dirty="0" err="1"/>
              <a:t>vykdomųjų</a:t>
            </a:r>
            <a:r>
              <a:rPr lang="en-US" sz="2800" dirty="0"/>
              <a:t> </a:t>
            </a:r>
            <a:r>
              <a:rPr lang="en-US" sz="2800" dirty="0" err="1"/>
              <a:t>bei</a:t>
            </a:r>
            <a:r>
              <a:rPr lang="en-US" sz="2800" dirty="0"/>
              <a:t> </a:t>
            </a:r>
            <a:r>
              <a:rPr lang="en-US" sz="2800" dirty="0" err="1"/>
              <a:t>centro</a:t>
            </a:r>
            <a:r>
              <a:rPr lang="en-US" sz="2800" dirty="0"/>
              <a:t> </a:t>
            </a:r>
            <a:r>
              <a:rPr lang="en-US" sz="2800" dirty="0" err="1"/>
              <a:t>komitetų</a:t>
            </a:r>
            <a:r>
              <a:rPr lang="en-US" sz="2800" dirty="0"/>
              <a:t>, </a:t>
            </a:r>
            <a:r>
              <a:rPr lang="en-US" sz="2800" dirty="0" err="1"/>
              <a:t>prezidiumų</a:t>
            </a:r>
            <a:r>
              <a:rPr lang="en-US" sz="2800" dirty="0"/>
              <a:t> </a:t>
            </a:r>
            <a:r>
              <a:rPr lang="en-US" sz="2800" dirty="0" err="1"/>
              <a:t>ir</a:t>
            </a:r>
            <a:r>
              <a:rPr lang="en-US" sz="2800" dirty="0"/>
              <a:t> pan. &lt;…&gt; </a:t>
            </a:r>
            <a:r>
              <a:rPr lang="en-US" sz="2800" b="1" dirty="0" err="1"/>
              <a:t>pavadinimai</a:t>
            </a:r>
            <a:r>
              <a:rPr lang="en-US" sz="2800" b="1" dirty="0"/>
              <a:t> </a:t>
            </a:r>
            <a:r>
              <a:rPr lang="en-US" sz="2800" dirty="0" err="1"/>
              <a:t>patys</a:t>
            </a:r>
            <a:r>
              <a:rPr lang="en-US" sz="2800" dirty="0"/>
              <a:t> </a:t>
            </a:r>
            <a:r>
              <a:rPr lang="en-US" sz="2800" dirty="0" err="1"/>
              <a:t>vieni</a:t>
            </a:r>
            <a:r>
              <a:rPr lang="en-US" sz="2800" dirty="0"/>
              <a:t> </a:t>
            </a:r>
            <a:r>
              <a:rPr lang="en-US" sz="2800" dirty="0" err="1"/>
              <a:t>paprastai</a:t>
            </a:r>
            <a:r>
              <a:rPr lang="en-US" sz="2800" dirty="0"/>
              <a:t> </a:t>
            </a:r>
            <a:r>
              <a:rPr lang="en-US" sz="2800" dirty="0" err="1"/>
              <a:t>yra</a:t>
            </a:r>
            <a:r>
              <a:rPr lang="en-US" sz="2800" dirty="0"/>
              <a:t> </a:t>
            </a:r>
            <a:r>
              <a:rPr lang="en-US" sz="2800" dirty="0" err="1"/>
              <a:t>bendriniai</a:t>
            </a:r>
            <a:r>
              <a:rPr lang="en-US" sz="2800" dirty="0"/>
              <a:t> </a:t>
            </a:r>
            <a:r>
              <a:rPr lang="en-US" sz="2800" dirty="0" err="1"/>
              <a:t>ir</a:t>
            </a:r>
            <a:r>
              <a:rPr lang="en-US" sz="2800" dirty="0"/>
              <a:t> </a:t>
            </a:r>
            <a:r>
              <a:rPr lang="en-US" sz="2800" b="1" dirty="0" err="1"/>
              <a:t>rašomi</a:t>
            </a:r>
            <a:r>
              <a:rPr lang="en-US" sz="2800" b="1" dirty="0"/>
              <a:t> </a:t>
            </a:r>
            <a:r>
              <a:rPr lang="en-US" sz="2800" b="1" dirty="0" err="1"/>
              <a:t>mažąja</a:t>
            </a:r>
            <a:r>
              <a:rPr lang="en-US" sz="2800" b="1" dirty="0"/>
              <a:t> </a:t>
            </a:r>
            <a:r>
              <a:rPr lang="en-US" sz="2800" b="1" dirty="0" err="1"/>
              <a:t>raide</a:t>
            </a:r>
            <a:r>
              <a:rPr lang="en-US" sz="2800" dirty="0"/>
              <a:t> &lt;…&gt;</a:t>
            </a:r>
          </a:p>
        </p:txBody>
      </p:sp>
    </p:spTree>
    <p:extLst>
      <p:ext uri="{BB962C8B-B14F-4D97-AF65-F5344CB8AC3E}">
        <p14:creationId xmlns:p14="http://schemas.microsoft.com/office/powerpoint/2010/main" val="15238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24D6-22AA-43AA-BA2D-D840BE8BF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Taisyklių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tikslinimas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41A28-5B79-46B3-9AC7-65093727B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800" dirty="0">
                <a:effectLst/>
                <a:ea typeface="SimSun" panose="02010600030101010101" pitchFamily="2" charset="-122"/>
              </a:rPr>
              <a:t>*Kai tas pats žodis žymi ir padalinio, ir patalpos pavadinimą, kaip padalinio pavadinimas jis rašomas iš didžiosios raidės, kaip patalpos pavadinimas – iš mažosios (ne sakinio pradžioje), plg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.: 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Konsultacijų poliklinikos </a:t>
            </a:r>
            <a:r>
              <a:rPr lang="lt-LT" sz="28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Registratūros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darbo laikas 7.00–19.00 val.</a:t>
            </a:r>
            <a:endParaRPr lang="en-US" sz="2800" i="1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r>
              <a:rPr lang="lt-LT" sz="2800" dirty="0">
                <a:effectLst/>
                <a:ea typeface="SimSun" panose="02010600030101010101" pitchFamily="2" charset="-122"/>
              </a:rPr>
              <a:t> ir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Šalia </a:t>
            </a:r>
            <a:r>
              <a:rPr lang="lt-LT" sz="28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registratūros</a:t>
            </a:r>
            <a:r>
              <a:rPr lang="lt-LT" sz="2800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veikia vaistinė.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95115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859</Words>
  <Application>Microsoft Office PowerPoint</Application>
  <PresentationFormat>Plačiaekranė</PresentationFormat>
  <Paragraphs>70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21" baseType="lpstr">
      <vt:lpstr>SimSun</vt:lpstr>
      <vt:lpstr>Abadi</vt:lpstr>
      <vt:lpstr>Aptos</vt:lpstr>
      <vt:lpstr>Aptos Display</vt:lpstr>
      <vt:lpstr>Arial</vt:lpstr>
      <vt:lpstr>Times New Roman</vt:lpstr>
      <vt:lpstr>„Office“ tema</vt:lpstr>
      <vt:lpstr>Rašybos pastovumas, pokyčiai ir aktualijos Paskaitą remia Valstybinė lietuvių kalbos komisija</vt:lpstr>
      <vt:lpstr>Institucijų pavadinimų rašymas</vt:lpstr>
      <vt:lpstr>Tiesioginės reikšmės pavadinimų rašymas</vt:lpstr>
      <vt:lpstr>Tiesioginės reikšmės pavadinimų rašymas</vt:lpstr>
      <vt:lpstr>Tiesioginės reikšmės pavadinimų rašymas</vt:lpstr>
      <vt:lpstr>Struktūrinių padalinių oficialių pavadinimų rašymas</vt:lpstr>
      <vt:lpstr>Taisyklių tikslinimas</vt:lpstr>
      <vt:lpstr>Anksčiau galiojusi taisyklės pastaba</vt:lpstr>
      <vt:lpstr>Taisyklių tikslinimas</vt:lpstr>
      <vt:lpstr>Taisyklių tikslinimas</vt:lpstr>
      <vt:lpstr>Valdymo vienetų pavadinimų rašymas</vt:lpstr>
      <vt:lpstr>Valdymo vienetų pavadinimų rašymas</vt:lpstr>
      <vt:lpstr>Taisyklių tikslinimas</vt:lpstr>
      <vt:lpstr>Institucijų pavadinimų trumpinimas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Vartotojas</dc:creator>
  <cp:lastModifiedBy>Vartotojas</cp:lastModifiedBy>
  <cp:revision>1</cp:revision>
  <dcterms:created xsi:type="dcterms:W3CDTF">2025-11-18T07:22:38Z</dcterms:created>
  <dcterms:modified xsi:type="dcterms:W3CDTF">2025-11-18T07:23:23Z</dcterms:modified>
</cp:coreProperties>
</file>