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4" r:id="rId2"/>
    <p:sldId id="655" r:id="rId3"/>
    <p:sldId id="414" r:id="rId4"/>
    <p:sldId id="415" r:id="rId5"/>
    <p:sldId id="416" r:id="rId6"/>
    <p:sldId id="417" r:id="rId7"/>
    <p:sldId id="640" r:id="rId8"/>
    <p:sldId id="641" r:id="rId9"/>
    <p:sldId id="643" r:id="rId1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A873E9A-A5B0-06AF-95F5-5C959D0DA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C49B1D4-23AF-A1BC-D781-FCBD1F9DF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033AE28-6A00-FEDD-8926-69D1253F5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97531DC-E170-FFA0-36D2-7E51F2CE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6A4749B-F51E-339A-9F26-810A9B7A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184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CB29B9C-8A75-225C-248B-8AE3F1FBA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D9BCCE31-6CF2-FA82-0A0B-9E355F13C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2C48200-64D4-FE85-FCF5-5B6DEEDC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8623818-1018-E78D-DF22-B825B328F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C32CC1F-7CEF-51C3-9B30-37B2A3002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703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FE69B657-AB00-E71C-8303-9208BC77E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04CAA45-D0DE-A283-F5BF-0756D906D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7AA310E-F3F7-005B-FD39-958AA463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593DD3A-D8C3-121B-F63F-D46A28A22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2C09084-44F6-B1E7-D48B-873A46D76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756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B4B51C5-6F3F-906B-75DA-B693E692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5E7377-8050-A865-EF84-C59BB35AC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0D7B71D-7E5E-08BE-EB07-20C40E83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46432EA-737F-C18A-3356-E74D1CDE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EA4AEB1-4C29-AB87-637B-26302312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141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9B4A1D-C025-3C1E-8223-3A90CB7E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3DE941B-A2F2-D515-2276-CBFD84BC1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458FBEF-23EF-2549-8BDA-E15623ADF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392FBA8-753F-4834-7470-DA0269C96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79FA164-5FD8-D2DE-16D4-160584A03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939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604CB2-3E85-4331-F719-9C39B53F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1A09A10-0D70-F940-3223-A4151D822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C0894946-7E71-6785-CE17-E517C8AD5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5311B851-BDFE-AE9C-5DBA-E616BE74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279004E6-F68C-5C1C-21F9-1EEB43C8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A65D4C3-0DBC-D12C-D988-86BBC9D2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057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C6BF63-B7BE-126E-D452-8E43B141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120680A-05FF-79C5-9950-130749FDF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0E3439A4-DB58-CD5D-B775-367123DA5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045776E5-87E8-D11F-05D1-BB05462F4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3178B8ED-2F06-04BA-8322-26E6222F0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7A6FF275-3181-7E22-FBC0-2A74B194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05A634D-738F-BCD4-C052-C8E191E8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0BDF410-4D17-F3C4-69B2-241EA4A7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252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498ABBB-4719-EBC9-BB99-0B4A61128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9119B8A-4AF3-8D81-643F-B3108C49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18D4A09-5FB3-4E44-979D-C6A7303E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A2E421-F8F3-7083-19A3-6B9E9082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957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6DF7DB6A-E222-D260-AF03-C07F40E6A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146FF11C-C089-606A-E409-F817B909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085E4A26-6270-04BF-EDFA-1B9F7C8B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785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D9DAB57-5AC6-CDCD-E9A0-8437C78D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2627AAC-7343-75C4-C7ED-04A27A2B7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C45BE02-8421-A5D4-D69D-F81400D59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3C19985-DA74-F9CD-AE37-A403A3ED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F9BA48-F958-14F1-0DC9-DF3753013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6D436E4-0B0A-8836-38AB-BF2A1FFD8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952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59ECA8-C64D-D6CF-F95F-4EE728D0B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8CB56122-C577-0562-2A4F-FD47A38B1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9A62EDD-AFEC-C684-F659-38ED041A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861B52D-A3B1-EB00-0DDE-BAAEFF58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7CD328-E431-1CC8-2F19-29817B744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C099D37-1353-9802-DB5F-007FBB41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736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D788DDEE-5AAE-0509-7EB9-4C8D2335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A7489FA-207F-7E6B-5745-A870C54D1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0D000E8-4F1D-27AB-9B4A-3D844AA25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D0E34C1-94B9-88EA-34F6-0FD0CC3B3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CAA348E-7514-8A0E-97C7-11EA1EE97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235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1592-A199-4C4A-BFFF-8CF901DF3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6000" b="1" dirty="0">
                <a:solidFill>
                  <a:srgbClr val="00B050"/>
                </a:solidFill>
                <a:latin typeface="Abadi" panose="020F0502020204030204" pitchFamily="34" charset="-70"/>
              </a:rPr>
              <a:t>Rašybos pastovumas, pokyčiai ir aktualijos</a:t>
            </a:r>
            <a:br>
              <a:rPr lang="lt-LT" sz="6000" b="1" dirty="0">
                <a:solidFill>
                  <a:srgbClr val="00B050"/>
                </a:solidFill>
                <a:effectLst/>
                <a:latin typeface="Abadi" panose="020F0502020204030204" pitchFamily="34" charset="-70"/>
                <a:ea typeface="Calibri" panose="020F0502020204030204" pitchFamily="34" charset="0"/>
              </a:rPr>
            </a:b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Paskaitą </a:t>
            </a:r>
            <a:r>
              <a:rPr lang="lt-LT" sz="2800" dirty="0">
                <a:solidFill>
                  <a:srgbClr val="222222"/>
                </a:solidFill>
                <a:latin typeface="+mn-lt"/>
              </a:rPr>
              <a:t>remia Valstybinė </a:t>
            </a: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lietuvių kalbos komisija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4E893-0668-4420-9E16-C0A406B6C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7869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lt-LT" dirty="0"/>
              <a:t>doc. dr. </a:t>
            </a:r>
            <a:r>
              <a:rPr lang="lt-LT" sz="3500" b="1" dirty="0">
                <a:latin typeface="Abadi" panose="020B0604020104020204" pitchFamily="34" charset="-70"/>
              </a:rPr>
              <a:t>RASUOLĖ VLADARSKIENĖ</a:t>
            </a:r>
          </a:p>
          <a:p>
            <a:pPr algn="ctr"/>
            <a:r>
              <a:rPr lang="lt-LT" altLang="lt-LT" dirty="0"/>
              <a:t>Lietuvių kalbos instituto vyresn. m. darbuotoja,</a:t>
            </a:r>
            <a:br>
              <a:rPr lang="lt-LT" altLang="lt-LT" dirty="0"/>
            </a:br>
            <a:r>
              <a:rPr lang="lt-LT" altLang="lt-LT" dirty="0"/>
              <a:t>Vilniaus Gedimino technikos universiteto </a:t>
            </a:r>
            <a:br>
              <a:rPr lang="lt-LT" altLang="lt-LT" dirty="0"/>
            </a:br>
            <a:r>
              <a:rPr lang="lt-LT" altLang="lt-LT" dirty="0"/>
              <a:t>Lietuvių kalbos skyriaus ASISTENTĖ</a:t>
            </a:r>
            <a:endParaRPr lang="en-US" altLang="lt-LT" dirty="0"/>
          </a:p>
          <a:p>
            <a:pPr algn="ctr"/>
            <a:r>
              <a:rPr lang="en-US" altLang="lt-LT" dirty="0"/>
              <a:t>202</a:t>
            </a:r>
            <a:r>
              <a:rPr lang="lt-LT" altLang="lt-LT" dirty="0"/>
              <a:t>5</a:t>
            </a:r>
            <a:r>
              <a:rPr lang="en-US" altLang="lt-LT" dirty="0"/>
              <a:t> m. </a:t>
            </a:r>
            <a:r>
              <a:rPr lang="en-US" altLang="lt-LT" dirty="0" err="1"/>
              <a:t>lapkričio</a:t>
            </a:r>
            <a:r>
              <a:rPr lang="en-US" altLang="lt-LT" dirty="0"/>
              <a:t> </a:t>
            </a:r>
            <a:r>
              <a:rPr lang="lt-LT" altLang="lt-LT" dirty="0"/>
              <a:t>13</a:t>
            </a:r>
            <a:r>
              <a:rPr lang="en-US" altLang="lt-LT" dirty="0"/>
              <a:t> d.</a:t>
            </a:r>
            <a:endParaRPr lang="lt-LT" altLang="lt-LT" dirty="0"/>
          </a:p>
          <a:p>
            <a:endParaRPr lang="en-US" dirty="0"/>
          </a:p>
        </p:txBody>
      </p:sp>
      <p:pic>
        <p:nvPicPr>
          <p:cNvPr id="4" name="Picture 2" descr="Valstybinė lietuvių kalbos komisija">
            <a:extLst>
              <a:ext uri="{FF2B5EF4-FFF2-40B4-BE49-F238E27FC236}">
                <a16:creationId xmlns:a16="http://schemas.microsoft.com/office/drawing/2014/main" id="{BA7F7130-7044-0CBB-8856-625CD5A69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173" y="167510"/>
            <a:ext cx="1391012" cy="9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ietuvių kalbos institutas">
            <a:extLst>
              <a:ext uri="{FF2B5EF4-FFF2-40B4-BE49-F238E27FC236}">
                <a16:creationId xmlns:a16="http://schemas.microsoft.com/office/drawing/2014/main" id="{707D5E11-F591-B882-9320-725A88F2F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092" y="235391"/>
            <a:ext cx="925909" cy="8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adžia">
            <a:extLst>
              <a:ext uri="{FF2B5EF4-FFF2-40B4-BE49-F238E27FC236}">
                <a16:creationId xmlns:a16="http://schemas.microsoft.com/office/drawing/2014/main" id="{2941F3D3-8388-B1AA-2C9E-CBD036D5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816" y="235391"/>
            <a:ext cx="1516132" cy="7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ED12E1-BDC2-8EF0-4811-48BEB495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6000" b="1" dirty="0">
                <a:solidFill>
                  <a:srgbClr val="00B050"/>
                </a:solidFill>
              </a:rPr>
              <a:t>Svarbių laikotarpių ir dienų pavadinimų rašymas</a:t>
            </a:r>
          </a:p>
        </p:txBody>
      </p:sp>
    </p:spTree>
    <p:extLst>
      <p:ext uri="{BB962C8B-B14F-4D97-AF65-F5344CB8AC3E}">
        <p14:creationId xmlns:p14="http://schemas.microsoft.com/office/powerpoint/2010/main" val="1070273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5F2D-439F-4EE5-B606-FD96F02CB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Laikotarpių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pavadinimai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DC898-22E9-415E-A86E-BE5E0F27F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322329" cy="4725664"/>
          </a:xfrm>
        </p:spPr>
        <p:txBody>
          <a:bodyPr>
            <a:normAutofit fontScale="92500"/>
          </a:bodyPr>
          <a:lstStyle/>
          <a:p>
            <a:pPr indent="540385" algn="just">
              <a:lnSpc>
                <a:spcPct val="120000"/>
              </a:lnSpc>
            </a:pPr>
            <a:r>
              <a:rPr lang="lt-LT" sz="2400" dirty="0">
                <a:effectLst/>
                <a:ea typeface="SimSun" panose="02010600030101010101" pitchFamily="2" charset="-122"/>
              </a:rPr>
              <a:t>Individualizuotų s</a:t>
            </a:r>
            <a:r>
              <a:rPr lang="lt-LT" sz="2400" spc="100" dirty="0">
                <a:effectLst/>
                <a:ea typeface="SimSun" panose="02010600030101010101" pitchFamily="2" charset="-122"/>
              </a:rPr>
              <a:t>varbių </a:t>
            </a:r>
            <a:r>
              <a:rPr lang="lt-LT" sz="2400" b="1" spc="100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istorinių įvykių</a:t>
            </a:r>
            <a:r>
              <a:rPr lang="lt-LT" sz="2400" b="1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 ir </a:t>
            </a:r>
            <a:r>
              <a:rPr lang="lt-LT" sz="2400" b="1" spc="100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epochų </a:t>
            </a:r>
            <a:r>
              <a:rPr lang="lt-LT" sz="2400" dirty="0">
                <a:effectLst/>
                <a:ea typeface="SimSun" panose="02010600030101010101" pitchFamily="2" charset="-122"/>
              </a:rPr>
              <a:t>pavadinimų pirmasis žodis ir kiti tikriniai žodžiai rašomi iš didžiosios raidės, pvz.:</a:t>
            </a:r>
            <a:endParaRPr lang="en-US" sz="2400" dirty="0">
              <a:effectLst/>
              <a:ea typeface="SimSun" panose="02010600030101010101" pitchFamily="2" charset="-122"/>
            </a:endParaRPr>
          </a:p>
          <a:p>
            <a:pPr indent="540385" algn="just">
              <a:lnSpc>
                <a:spcPct val="120000"/>
              </a:lnSpc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Pirmasis 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(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Antrasis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)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pasaulinis karas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Žalgirio mūšis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Liublino unija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;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b="1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Antika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Barokas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Renesansas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b="1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Viduramžiai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Naujieji amžiai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Šviečiamasis amžius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Atgimimo epocha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Holokaustas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Holodomoras. </a:t>
            </a:r>
            <a:endParaRPr lang="en-US" sz="2800" i="1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pPr indent="540385" algn="just">
              <a:lnSpc>
                <a:spcPct val="120000"/>
              </a:lnSpc>
            </a:pPr>
            <a:r>
              <a:rPr lang="lt-LT" sz="2400" dirty="0">
                <a:effectLst/>
                <a:ea typeface="SimSun" panose="02010600030101010101" pitchFamily="2" charset="-122"/>
              </a:rPr>
              <a:t>Naujesnių įvykių metaforinių pavadinimų pirmasis žodis rašomas iš didžiosios raidės, pvz.: </a:t>
            </a:r>
          </a:p>
          <a:p>
            <a:pPr indent="540385" algn="just">
              <a:lnSpc>
                <a:spcPct val="120000"/>
              </a:lnSpc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Dainuojančioji revoliucija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Oranžinė revoliucija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Tulpių revoliucija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Arabų pavasaris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Baltijos kelias.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89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A8189-503F-430D-96E9-F08A6D7E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Laikotarpių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pavadinimai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9F2CD-D2B4-4325-B678-099557DE9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45733"/>
            <a:ext cx="11430000" cy="4409593"/>
          </a:xfrm>
        </p:spPr>
        <p:txBody>
          <a:bodyPr>
            <a:noAutofit/>
          </a:bodyPr>
          <a:lstStyle/>
          <a:p>
            <a:pPr indent="540385" algn="just">
              <a:lnSpc>
                <a:spcPct val="100000"/>
              </a:lnSpc>
              <a:spcBef>
                <a:spcPts val="600"/>
              </a:spcBef>
            </a:pPr>
            <a:r>
              <a:rPr lang="lt-LT" sz="2400" dirty="0">
                <a:effectLst/>
                <a:ea typeface="SimSun" panose="02010600030101010101" pitchFamily="2" charset="-122"/>
              </a:rPr>
              <a:t>Iš mažosios raidės (ne sakinio pradžioje) rašomi tam tikrą skirstymą žyminčių </a:t>
            </a:r>
            <a:r>
              <a:rPr lang="lt-LT" sz="2400" b="1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geologinių ir žmonijos visuomeninės ekonominės raidos laikotarpių</a:t>
            </a:r>
            <a:r>
              <a:rPr lang="lt-LT" sz="2400" dirty="0">
                <a:effectLst/>
                <a:ea typeface="SimSun" panose="02010600030101010101" pitchFamily="2" charset="-122"/>
              </a:rPr>
              <a:t> pavadinimų ir išskirtinės reikšmės neturinčių istorinių įvykių, taip pat </a:t>
            </a:r>
            <a:r>
              <a:rPr lang="lt-LT" sz="2400" b="1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stilių, pasaulėžiūrų, religijų pavadinimų </a:t>
            </a:r>
            <a:r>
              <a:rPr lang="lt-LT" sz="2400" dirty="0">
                <a:effectLst/>
                <a:ea typeface="SimSun" panose="02010600030101010101" pitchFamily="2" charset="-122"/>
              </a:rPr>
              <a:t>žodžiai (gali būti vartojami kaip terminai), pvz.: </a:t>
            </a:r>
            <a:endParaRPr lang="en-US" sz="2400" dirty="0">
              <a:effectLst/>
              <a:ea typeface="SimSun" panose="02010600030101010101" pitchFamily="2" charset="-122"/>
            </a:endParaRPr>
          </a:p>
          <a:p>
            <a:pPr indent="540385" algn="just">
              <a:lnSpc>
                <a:spcPct val="100000"/>
              </a:lnSpc>
              <a:spcBef>
                <a:spcPts val="600"/>
              </a:spcBef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paleozojus 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(arba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paleozojinė era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),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kainozojaus eros paleogeno periodas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ledynų laikotarpis (ledynmetis)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;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akmens amžius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neolitas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žalvario amžius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senieji amžiai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matriarchatas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feodalizmas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; 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barokas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gotika</a:t>
            </a:r>
            <a:r>
              <a:rPr lang="en-US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renesansas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romantizmas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impresionizmas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simbolizmas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humanizmas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postmodernizmas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krikščionybė,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budizmas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feminizmas</a:t>
            </a:r>
            <a:r>
              <a:rPr lang="lt-LT" sz="2800" dirty="0">
                <a:effectLst/>
                <a:ea typeface="SimSun" panose="02010600030101010101" pitchFamily="2" charset="-122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085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6D63-24BD-4B6E-BE42-98EF5597A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Laikotarpių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pavadinimai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366B7-EA13-42E5-A511-DC0E3C5A7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44675"/>
          </a:xfrm>
        </p:spPr>
        <p:txBody>
          <a:bodyPr>
            <a:normAutofit fontScale="85000" lnSpcReduction="20000"/>
          </a:bodyPr>
          <a:lstStyle/>
          <a:p>
            <a:pPr marL="101600" marR="255905" indent="438785" algn="just">
              <a:lnSpc>
                <a:spcPct val="120000"/>
              </a:lnSpc>
              <a:spcAft>
                <a:spcPts val="0"/>
              </a:spcAft>
            </a:pPr>
            <a:r>
              <a:rPr lang="lt-LT" sz="2800" dirty="0">
                <a:effectLst/>
                <a:ea typeface="SimSun" panose="02010600030101010101" pitchFamily="2" charset="-122"/>
              </a:rPr>
              <a:t>1* Tas pats laikotarpio pavadinimas gali būti rašomas dvejopai: </a:t>
            </a:r>
            <a:endParaRPr lang="en-US" sz="2800" dirty="0">
              <a:effectLst/>
              <a:ea typeface="SimSun" panose="02010600030101010101" pitchFamily="2" charset="-122"/>
            </a:endParaRPr>
          </a:p>
          <a:p>
            <a:pPr marL="101600" marR="255905" indent="438785" algn="just">
              <a:lnSpc>
                <a:spcPct val="120000"/>
              </a:lnSpc>
              <a:spcAft>
                <a:spcPts val="0"/>
              </a:spcAft>
            </a:pPr>
            <a:r>
              <a:rPr lang="lt-LT" sz="2800" dirty="0">
                <a:effectLst/>
                <a:ea typeface="SimSun" panose="02010600030101010101" pitchFamily="2" charset="-122"/>
              </a:rPr>
              <a:t>a) vartojamas apibendrintai, bendrine reikšme, rašomas iš mažosios raidės (ne sakinio pradžioje), pvz.: </a:t>
            </a:r>
            <a:endParaRPr lang="en-US" sz="2800" dirty="0">
              <a:effectLst/>
              <a:ea typeface="SimSun" panose="02010600030101010101" pitchFamily="2" charset="-122"/>
            </a:endParaRPr>
          </a:p>
          <a:p>
            <a:pPr marL="101600" marR="255905" indent="438785" algn="just">
              <a:lnSpc>
                <a:spcPct val="120000"/>
              </a:lnSpc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Valstybėms kenkia </a:t>
            </a:r>
            <a:r>
              <a:rPr lang="lt-LT" sz="2800" b="1" i="1" dirty="0">
                <a:solidFill>
                  <a:srgbClr val="7030A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šaltasis karas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 Šalia </a:t>
            </a:r>
            <a:r>
              <a:rPr lang="lt-LT" sz="2800" b="1" i="1" dirty="0">
                <a:solidFill>
                  <a:srgbClr val="7030A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holokausto</a:t>
            </a:r>
            <a:r>
              <a:rPr lang="lt-LT" sz="2800" b="1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sąvokos kartais vartojamas žodis „genocidas“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pPr marL="101600" marR="255905" indent="438785" algn="just">
              <a:lnSpc>
                <a:spcPct val="120000"/>
              </a:lnSpc>
              <a:spcAft>
                <a:spcPts val="0"/>
              </a:spcAft>
            </a:pPr>
            <a:r>
              <a:rPr lang="lt-LT" sz="2800" dirty="0">
                <a:effectLst/>
                <a:ea typeface="SimSun" panose="02010600030101010101" pitchFamily="2" charset="-122"/>
              </a:rPr>
              <a:t>b) iš didžiosios raidės rašomas pirmasis tikrinio pavadinimo, žyminčio išskirtinį, konkretų laikotarpį, žodis, pvz</a:t>
            </a:r>
            <a:r>
              <a:rPr lang="lt-LT" sz="2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.: </a:t>
            </a:r>
            <a:endParaRPr lang="en-US" sz="28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01600" marR="255905" indent="438785" algn="just">
              <a:lnSpc>
                <a:spcPct val="120000"/>
              </a:lnSpc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Po Antrojo pasaulinio karo prasidėjo </a:t>
            </a:r>
            <a:r>
              <a:rPr lang="lt-LT" sz="2800" b="1" i="1" dirty="0">
                <a:solidFill>
                  <a:srgbClr val="7030A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Šaltasis karas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 Susitiko </a:t>
            </a:r>
            <a:r>
              <a:rPr lang="lt-LT" sz="2800" b="1" i="1" dirty="0">
                <a:solidFill>
                  <a:srgbClr val="7030A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Holokaustą</a:t>
            </a:r>
            <a:r>
              <a:rPr lang="lt-LT" sz="2800" b="1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išgyvenusi žydė ir jos gelbėtojas.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pPr marL="101600" marR="255905" indent="438785" algn="just">
              <a:lnSpc>
                <a:spcPct val="120000"/>
              </a:lnSpc>
              <a:spcAft>
                <a:spcPts val="0"/>
              </a:spcAft>
            </a:pPr>
            <a:r>
              <a:rPr lang="lt-LT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9506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6FDCB-39F9-4A28-A64D-1185BC6E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Laikotarpių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pavadinimai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7AD21-C520-405B-BCD5-74A3E5D93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34284"/>
          </a:xfrm>
        </p:spPr>
        <p:txBody>
          <a:bodyPr>
            <a:normAutofit lnSpcReduction="10000"/>
          </a:bodyPr>
          <a:lstStyle/>
          <a:p>
            <a:pPr marL="101600" marR="255905" indent="438785" algn="just">
              <a:lnSpc>
                <a:spcPct val="120000"/>
              </a:lnSpc>
              <a:spcAft>
                <a:spcPts val="0"/>
              </a:spcAft>
            </a:pPr>
            <a:r>
              <a:rPr lang="lt-LT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01600" marR="255905" indent="438785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dirty="0">
                <a:effectLst/>
                <a:ea typeface="SimSun" panose="02010600030101010101" pitchFamily="2" charset="-122"/>
              </a:rPr>
              <a:t>2* Tas pats pavadinimas gali būti rašomas dvejopai: </a:t>
            </a:r>
            <a:endParaRPr lang="en-US" sz="2800" dirty="0">
              <a:effectLst/>
              <a:ea typeface="SimSun" panose="02010600030101010101" pitchFamily="2" charset="-122"/>
            </a:endParaRPr>
          </a:p>
          <a:p>
            <a:pPr marL="101600" marR="255905" indent="438785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dirty="0">
                <a:effectLst/>
                <a:ea typeface="SimSun" panose="02010600030101010101" pitchFamily="2" charset="-122"/>
              </a:rPr>
              <a:t>a) kaip tikrinio </a:t>
            </a:r>
            <a:r>
              <a:rPr lang="lt-LT" sz="2800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individualizuotos epochos </a:t>
            </a:r>
            <a:r>
              <a:rPr lang="lt-LT" sz="2800" dirty="0">
                <a:effectLst/>
                <a:ea typeface="SimSun" panose="02010600030101010101" pitchFamily="2" charset="-122"/>
              </a:rPr>
              <a:t>pavadinimo pirmasis žodis rašomas iš didžiosios raidės, pvz.: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Ankstyvieji viduramžiai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Barokas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Renesansas</a:t>
            </a:r>
            <a:r>
              <a:rPr lang="en-US" sz="2800" i="1" dirty="0">
                <a:solidFill>
                  <a:srgbClr val="0070C0"/>
                </a:solidFill>
                <a:ea typeface="SimSun" panose="02010600030101010101" pitchFamily="2" charset="-122"/>
              </a:rPr>
              <a:t>.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Europoje </a:t>
            </a:r>
            <a:r>
              <a:rPr lang="lt-LT" sz="2800" b="1" i="1" spc="100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Barokas</a:t>
            </a:r>
            <a:r>
              <a:rPr lang="lt-LT" sz="2800" b="1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tęsėsi nuo XVI a. pabaigos iki XVIII a. vidurio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;</a:t>
            </a:r>
            <a:endParaRPr lang="en-US" sz="2800" dirty="0">
              <a:solidFill>
                <a:srgbClr val="0070C0"/>
              </a:solidFill>
              <a:effectLst/>
              <a:ea typeface="SimSun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lt-LT" sz="2800" dirty="0">
                <a:effectLst/>
                <a:ea typeface="SimSun" panose="02010600030101010101" pitchFamily="2" charset="-122"/>
              </a:rPr>
              <a:t>b) kaip </a:t>
            </a:r>
            <a:r>
              <a:rPr lang="lt-LT" sz="2800" dirty="0">
                <a:solidFill>
                  <a:srgbClr val="7030A0"/>
                </a:solidFill>
                <a:effectLst/>
                <a:ea typeface="SimSun" panose="02010600030101010101" pitchFamily="2" charset="-122"/>
              </a:rPr>
              <a:t>stiliaus</a:t>
            </a:r>
            <a:r>
              <a:rPr lang="lt-LT" sz="2800" dirty="0">
                <a:effectLst/>
                <a:ea typeface="SimSun" panose="02010600030101010101" pitchFamily="2" charset="-122"/>
              </a:rPr>
              <a:t> bendrinis pavadinimas rašomas iš mažosios raidės (ne sakinio pradžioje), pvz.:</a:t>
            </a:r>
            <a:r>
              <a:rPr lang="lt-LT" sz="2800" i="1" dirty="0"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ankstyvieji viduramžiai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barokas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renesansas</a:t>
            </a:r>
            <a:r>
              <a:rPr lang="en-US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.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Prancūzijos architektūroje </a:t>
            </a:r>
            <a:r>
              <a:rPr lang="lt-LT" sz="28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barokas</a:t>
            </a:r>
            <a:r>
              <a:rPr lang="lt-LT" sz="2800" b="1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susiliejo su </a:t>
            </a:r>
            <a:r>
              <a:rPr lang="lt-LT" sz="2800" b="1" i="1" spc="1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klasicizmu</a:t>
            </a:r>
            <a:r>
              <a:rPr lang="lt-LT" sz="2800" dirty="0"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. 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775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92A1F0F-2F2B-0DEE-BD59-255095749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Švenčių vardai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4691092-C009-4C34-466B-3EF1ECFF2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/>
              <a:t>Švenčių vardus sudarantys žodžiai rašomi iš didžiosios raidės, pvz.:</a:t>
            </a:r>
          </a:p>
          <a:p>
            <a:pPr>
              <a:lnSpc>
                <a:spcPct val="150000"/>
              </a:lnSpc>
            </a:pPr>
            <a:r>
              <a:rPr lang="lt-LT" sz="2800" i="1" dirty="0">
                <a:solidFill>
                  <a:srgbClr val="0070C0"/>
                </a:solidFill>
              </a:rPr>
              <a:t>Joninės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Kalėdos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Kūčios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Sekminės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Velykos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Vėlinės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Žolinė, </a:t>
            </a:r>
            <a:r>
              <a:rPr lang="lt-LT" sz="2800" i="1" dirty="0" err="1">
                <a:solidFill>
                  <a:srgbClr val="0070C0"/>
                </a:solidFill>
              </a:rPr>
              <a:t>Chanuka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i-FI" sz="2800" i="1" dirty="0">
                <a:solidFill>
                  <a:srgbClr val="0070C0"/>
                </a:solidFill>
              </a:rPr>
              <a:t>Vasario 16-oji</a:t>
            </a:r>
            <a:r>
              <a:rPr lang="fi-FI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Kovo 11-oji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lt-LT" sz="2800" i="1" dirty="0">
                <a:solidFill>
                  <a:srgbClr val="0070C0"/>
                </a:solidFill>
              </a:rPr>
              <a:t>Naujieji Metai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fi-FI" sz="2800" i="1" dirty="0">
                <a:solidFill>
                  <a:srgbClr val="0070C0"/>
                </a:solidFill>
              </a:rPr>
              <a:t>Trys Karaliai</a:t>
            </a:r>
            <a:r>
              <a:rPr lang="fi-FI" sz="2800" dirty="0">
                <a:solidFill>
                  <a:srgbClr val="0070C0"/>
                </a:solidFill>
              </a:rPr>
              <a:t>, </a:t>
            </a:r>
            <a:r>
              <a:rPr lang="fi-FI" sz="2800" i="1" dirty="0">
                <a:solidFill>
                  <a:srgbClr val="0070C0"/>
                </a:solidFill>
              </a:rPr>
              <a:t>Visi Šventieji.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31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C7D81CA-CAD6-7762-50E5-F8263F0F5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02783"/>
            <a:ext cx="10058400" cy="14507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t-LT" b="1" dirty="0">
                <a:solidFill>
                  <a:srgbClr val="00B050"/>
                </a:solidFill>
              </a:rPr>
              <a:t>Švenčių ir atmintinų dienų (metų)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8E6E827-B605-97A9-51B8-CF32E9B03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980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400" dirty="0"/>
              <a:t>Švenčių pavadinimų su gimininiu žodžiu pirmasis žodis ir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400" dirty="0"/>
              <a:t>kiti sudaromieji tikriniai žodžiai rašomi iš didžiosios raidės, pvz.: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t-LT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Valstybės (Lietuvos karaliaus Mindaugo karūnavimo) diena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Lietuvos valstybės atkūrimo diena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 Motinos diena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Tautos šventė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Didysis penktadienis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Šv. Onos atlaidai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Verbų sekmadienis.</a:t>
            </a:r>
            <a:endParaRPr lang="lt-LT" sz="28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8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B4D303B-4CC2-CE39-4CDC-E08B571C2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Atmintinų dienų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8454444-6293-FCB1-E4BF-C31F768B4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400" dirty="0"/>
              <a:t>Atmintinų dienų (taip pat metų, dešimtmečių) tiesioginės reikšmės pavadinimų pirmasis žodis ir kiti tikriniai žodžiai rašomi iš didžiosios raidės, pvz.: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Laisvės gynėjų diena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Lietuvos vėliavos diena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Pasaulio lietuvių vienybės diena,</a:t>
            </a:r>
            <a:r>
              <a:rPr lang="lt-LT" sz="2800" dirty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Tarptautinė teatro diena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Kultūros paveldo metai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Piliakalnių metai,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Raštingumo dešimtmetis.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589866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559</Words>
  <Application>Microsoft Office PowerPoint</Application>
  <PresentationFormat>Plačiaekranė</PresentationFormat>
  <Paragraphs>50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6" baseType="lpstr">
      <vt:lpstr>SimSun</vt:lpstr>
      <vt:lpstr>Abadi</vt:lpstr>
      <vt:lpstr>Aptos</vt:lpstr>
      <vt:lpstr>Aptos Display</vt:lpstr>
      <vt:lpstr>Arial</vt:lpstr>
      <vt:lpstr>Times New Roman</vt:lpstr>
      <vt:lpstr>„Office“ tema</vt:lpstr>
      <vt:lpstr>Rašybos pastovumas, pokyčiai ir aktualijos Paskaitą remia Valstybinė lietuvių kalbos komisija</vt:lpstr>
      <vt:lpstr>Svarbių laikotarpių ir dienų pavadinimų rašymas</vt:lpstr>
      <vt:lpstr>Laikotarpių pavadinimai</vt:lpstr>
      <vt:lpstr>Laikotarpių pavadinimai</vt:lpstr>
      <vt:lpstr>Laikotarpių pavadinimai</vt:lpstr>
      <vt:lpstr>Laikotarpių pavadinimai</vt:lpstr>
      <vt:lpstr>Švenčių vardai</vt:lpstr>
      <vt:lpstr>Švenčių ir atmintinų dienų (metų) pavadinimai</vt:lpstr>
      <vt:lpstr>Atmintinų dienų pavadinimai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Vartotojas</dc:creator>
  <cp:lastModifiedBy>Vartotojas</cp:lastModifiedBy>
  <cp:revision>2</cp:revision>
  <dcterms:created xsi:type="dcterms:W3CDTF">2025-11-18T07:22:38Z</dcterms:created>
  <dcterms:modified xsi:type="dcterms:W3CDTF">2025-11-18T07:24:30Z</dcterms:modified>
</cp:coreProperties>
</file>